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2" r:id="rId1"/>
    <p:sldMasterId id="2147483677" r:id="rId2"/>
  </p:sldMasterIdLst>
  <p:notesMasterIdLst>
    <p:notesMasterId r:id="rId88"/>
  </p:notesMasterIdLst>
  <p:sldIdLst>
    <p:sldId id="436" r:id="rId3"/>
    <p:sldId id="437" r:id="rId4"/>
    <p:sldId id="337" r:id="rId5"/>
    <p:sldId id="338" r:id="rId6"/>
    <p:sldId id="339" r:id="rId7"/>
    <p:sldId id="369" r:id="rId8"/>
    <p:sldId id="294" r:id="rId9"/>
    <p:sldId id="366" r:id="rId10"/>
    <p:sldId id="368" r:id="rId11"/>
    <p:sldId id="340" r:id="rId12"/>
    <p:sldId id="349" r:id="rId13"/>
    <p:sldId id="348" r:id="rId14"/>
    <p:sldId id="350" r:id="rId15"/>
    <p:sldId id="351" r:id="rId16"/>
    <p:sldId id="342" r:id="rId17"/>
    <p:sldId id="341" r:id="rId18"/>
    <p:sldId id="331" r:id="rId19"/>
    <p:sldId id="343" r:id="rId20"/>
    <p:sldId id="332" r:id="rId21"/>
    <p:sldId id="345" r:id="rId22"/>
    <p:sldId id="346" r:id="rId23"/>
    <p:sldId id="336" r:id="rId24"/>
    <p:sldId id="295" r:id="rId25"/>
    <p:sldId id="367" r:id="rId26"/>
    <p:sldId id="356" r:id="rId27"/>
    <p:sldId id="355" r:id="rId28"/>
    <p:sldId id="353" r:id="rId29"/>
    <p:sldId id="363" r:id="rId30"/>
    <p:sldId id="364" r:id="rId31"/>
    <p:sldId id="365" r:id="rId32"/>
    <p:sldId id="352" r:id="rId33"/>
    <p:sldId id="354" r:id="rId34"/>
    <p:sldId id="359" r:id="rId35"/>
    <p:sldId id="360" r:id="rId36"/>
    <p:sldId id="361" r:id="rId37"/>
    <p:sldId id="362" r:id="rId38"/>
    <p:sldId id="347" r:id="rId39"/>
    <p:sldId id="333" r:id="rId40"/>
    <p:sldId id="370" r:id="rId41"/>
    <p:sldId id="371" r:id="rId42"/>
    <p:sldId id="372" r:id="rId43"/>
    <p:sldId id="373" r:id="rId44"/>
    <p:sldId id="378" r:id="rId45"/>
    <p:sldId id="375" r:id="rId46"/>
    <p:sldId id="334" r:id="rId47"/>
    <p:sldId id="257" r:id="rId48"/>
    <p:sldId id="267" r:id="rId49"/>
    <p:sldId id="280" r:id="rId50"/>
    <p:sldId id="268" r:id="rId51"/>
    <p:sldId id="258" r:id="rId52"/>
    <p:sldId id="264" r:id="rId53"/>
    <p:sldId id="262" r:id="rId54"/>
    <p:sldId id="261" r:id="rId55"/>
    <p:sldId id="265" r:id="rId56"/>
    <p:sldId id="269" r:id="rId57"/>
    <p:sldId id="274" r:id="rId58"/>
    <p:sldId id="275" r:id="rId59"/>
    <p:sldId id="279" r:id="rId60"/>
    <p:sldId id="439" r:id="rId61"/>
    <p:sldId id="273" r:id="rId62"/>
    <p:sldId id="276" r:id="rId63"/>
    <p:sldId id="379" r:id="rId64"/>
    <p:sldId id="293" r:id="rId65"/>
    <p:sldId id="380" r:id="rId66"/>
    <p:sldId id="381" r:id="rId67"/>
    <p:sldId id="296" r:id="rId68"/>
    <p:sldId id="309" r:id="rId69"/>
    <p:sldId id="382" r:id="rId70"/>
    <p:sldId id="429" r:id="rId71"/>
    <p:sldId id="417" r:id="rId72"/>
    <p:sldId id="418" r:id="rId73"/>
    <p:sldId id="419" r:id="rId74"/>
    <p:sldId id="427" r:id="rId75"/>
    <p:sldId id="430" r:id="rId76"/>
    <p:sldId id="407" r:id="rId77"/>
    <p:sldId id="408" r:id="rId78"/>
    <p:sldId id="428" r:id="rId79"/>
    <p:sldId id="421" r:id="rId80"/>
    <p:sldId id="422" r:id="rId81"/>
    <p:sldId id="424" r:id="rId82"/>
    <p:sldId id="425" r:id="rId83"/>
    <p:sldId id="426" r:id="rId84"/>
    <p:sldId id="431" r:id="rId85"/>
    <p:sldId id="432" r:id="rId86"/>
    <p:sldId id="330" r:id="rId8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aque, MD Munirul" initials="HMM" lastIdx="6" clrIdx="0">
    <p:extLst>
      <p:ext uri="{19B8F6BF-5375-455C-9EA6-DF929625EA0E}">
        <p15:presenceInfo xmlns:p15="http://schemas.microsoft.com/office/powerpoint/2012/main" userId="S-1-5-21-1861847230-2120372063-3483355800-535683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6433" autoAdjust="0"/>
  </p:normalViewPr>
  <p:slideViewPr>
    <p:cSldViewPr snapToGrid="0">
      <p:cViewPr varScale="1">
        <p:scale>
          <a:sx n="105" d="100"/>
          <a:sy n="105" d="100"/>
        </p:scale>
        <p:origin x="177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76" Type="http://schemas.openxmlformats.org/officeDocument/2006/relationships/slide" Target="slides/slide74.xml"/><Relationship Id="rId84" Type="http://schemas.openxmlformats.org/officeDocument/2006/relationships/slide" Target="slides/slide82.xml"/><Relationship Id="rId89" Type="http://schemas.openxmlformats.org/officeDocument/2006/relationships/commentAuthors" Target="commentAuthor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87" Type="http://schemas.openxmlformats.org/officeDocument/2006/relationships/slide" Target="slides/slide85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90" Type="http://schemas.openxmlformats.org/officeDocument/2006/relationships/presProps" Target="presProp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93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notesMaster" Target="notesMasters/notesMaster1.xml"/><Relationship Id="rId9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6434AC6-614E-4C06-B70D-D523E9DF58FB}" type="doc">
      <dgm:prSet loTypeId="urn:microsoft.com/office/officeart/2005/8/layout/venn1" loCatId="relationship" qsTypeId="urn:microsoft.com/office/officeart/2005/8/quickstyle/simple1" qsCatId="simple" csTypeId="urn:microsoft.com/office/officeart/2005/8/colors/accent1_2" csCatId="accent1" phldr="1"/>
      <dgm:spPr/>
    </dgm:pt>
    <dgm:pt modelId="{F83FFDD8-0302-45F2-995C-CB7E20F7EF4A}">
      <dgm:prSet phldrT="[Text]"/>
      <dgm:spPr/>
      <dgm:t>
        <a:bodyPr/>
        <a:lstStyle/>
        <a:p>
          <a:endParaRPr lang="en-US" dirty="0"/>
        </a:p>
      </dgm:t>
    </dgm:pt>
    <dgm:pt modelId="{F99134A4-42D0-4B3D-8AD0-31BEEB33D0CB}" type="parTrans" cxnId="{BFD3044F-5E32-4E87-8715-14D21BC8BB29}">
      <dgm:prSet/>
      <dgm:spPr/>
      <dgm:t>
        <a:bodyPr/>
        <a:lstStyle/>
        <a:p>
          <a:endParaRPr lang="en-US"/>
        </a:p>
      </dgm:t>
    </dgm:pt>
    <dgm:pt modelId="{D45EE76B-4BD8-4899-AA7A-4529B2C37522}" type="sibTrans" cxnId="{BFD3044F-5E32-4E87-8715-14D21BC8BB29}">
      <dgm:prSet/>
      <dgm:spPr/>
      <dgm:t>
        <a:bodyPr/>
        <a:lstStyle/>
        <a:p>
          <a:endParaRPr lang="en-US"/>
        </a:p>
      </dgm:t>
    </dgm:pt>
    <dgm:pt modelId="{3E59A24C-17EA-40DF-8F32-79E86C9D7FAF}">
      <dgm:prSet phldrT="[Text]"/>
      <dgm:spPr/>
      <dgm:t>
        <a:bodyPr/>
        <a:lstStyle/>
        <a:p>
          <a:endParaRPr lang="en-US" dirty="0"/>
        </a:p>
      </dgm:t>
    </dgm:pt>
    <dgm:pt modelId="{B6006B48-103A-4411-B3B6-7DB2B2207822}" type="parTrans" cxnId="{C9B57B91-E843-47FB-B880-9F373730B7C4}">
      <dgm:prSet/>
      <dgm:spPr/>
      <dgm:t>
        <a:bodyPr/>
        <a:lstStyle/>
        <a:p>
          <a:endParaRPr lang="en-US"/>
        </a:p>
      </dgm:t>
    </dgm:pt>
    <dgm:pt modelId="{E747700B-7319-417D-960A-DCC3E0B9C17A}" type="sibTrans" cxnId="{C9B57B91-E843-47FB-B880-9F373730B7C4}">
      <dgm:prSet/>
      <dgm:spPr/>
      <dgm:t>
        <a:bodyPr/>
        <a:lstStyle/>
        <a:p>
          <a:endParaRPr lang="en-US"/>
        </a:p>
      </dgm:t>
    </dgm:pt>
    <dgm:pt modelId="{FF4D85D3-8B4D-4474-B4C7-93735E66A9D4}" type="pres">
      <dgm:prSet presAssocID="{B6434AC6-614E-4C06-B70D-D523E9DF58FB}" presName="compositeShape" presStyleCnt="0">
        <dgm:presLayoutVars>
          <dgm:chMax val="7"/>
          <dgm:dir/>
          <dgm:resizeHandles val="exact"/>
        </dgm:presLayoutVars>
      </dgm:prSet>
      <dgm:spPr/>
    </dgm:pt>
    <dgm:pt modelId="{A1DF4820-7A2E-4FC1-A315-95A8269C79C4}" type="pres">
      <dgm:prSet presAssocID="{F83FFDD8-0302-45F2-995C-CB7E20F7EF4A}" presName="circ1" presStyleLbl="vennNode1" presStyleIdx="0" presStyleCnt="2"/>
      <dgm:spPr/>
    </dgm:pt>
    <dgm:pt modelId="{52044423-5AD2-48D7-87DB-3410136C24F7}" type="pres">
      <dgm:prSet presAssocID="{F83FFDD8-0302-45F2-995C-CB7E20F7EF4A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DF515108-609E-4998-89A6-C478FB62634B}" type="pres">
      <dgm:prSet presAssocID="{3E59A24C-17EA-40DF-8F32-79E86C9D7FAF}" presName="circ2" presStyleLbl="vennNode1" presStyleIdx="1" presStyleCnt="2"/>
      <dgm:spPr/>
    </dgm:pt>
    <dgm:pt modelId="{7F74D8B5-699D-4403-AA90-3D22B808940D}" type="pres">
      <dgm:prSet presAssocID="{3E59A24C-17EA-40DF-8F32-79E86C9D7FAF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704A6803-99A6-4E7D-ABC7-9748D07A6104}" type="presOf" srcId="{B6434AC6-614E-4C06-B70D-D523E9DF58FB}" destId="{FF4D85D3-8B4D-4474-B4C7-93735E66A9D4}" srcOrd="0" destOrd="0" presId="urn:microsoft.com/office/officeart/2005/8/layout/venn1"/>
    <dgm:cxn modelId="{DE10623E-3657-4353-BC17-5DF8D8F19A53}" type="presOf" srcId="{F83FFDD8-0302-45F2-995C-CB7E20F7EF4A}" destId="{52044423-5AD2-48D7-87DB-3410136C24F7}" srcOrd="1" destOrd="0" presId="urn:microsoft.com/office/officeart/2005/8/layout/venn1"/>
    <dgm:cxn modelId="{BFD3044F-5E32-4E87-8715-14D21BC8BB29}" srcId="{B6434AC6-614E-4C06-B70D-D523E9DF58FB}" destId="{F83FFDD8-0302-45F2-995C-CB7E20F7EF4A}" srcOrd="0" destOrd="0" parTransId="{F99134A4-42D0-4B3D-8AD0-31BEEB33D0CB}" sibTransId="{D45EE76B-4BD8-4899-AA7A-4529B2C37522}"/>
    <dgm:cxn modelId="{85878153-269D-4697-B722-8328EA7E9CBF}" type="presOf" srcId="{3E59A24C-17EA-40DF-8F32-79E86C9D7FAF}" destId="{DF515108-609E-4998-89A6-C478FB62634B}" srcOrd="0" destOrd="0" presId="urn:microsoft.com/office/officeart/2005/8/layout/venn1"/>
    <dgm:cxn modelId="{C9B57B91-E843-47FB-B880-9F373730B7C4}" srcId="{B6434AC6-614E-4C06-B70D-D523E9DF58FB}" destId="{3E59A24C-17EA-40DF-8F32-79E86C9D7FAF}" srcOrd="1" destOrd="0" parTransId="{B6006B48-103A-4411-B3B6-7DB2B2207822}" sibTransId="{E747700B-7319-417D-960A-DCC3E0B9C17A}"/>
    <dgm:cxn modelId="{DF438FAC-65AE-4421-8D2E-E90958603EAC}" type="presOf" srcId="{F83FFDD8-0302-45F2-995C-CB7E20F7EF4A}" destId="{A1DF4820-7A2E-4FC1-A315-95A8269C79C4}" srcOrd="0" destOrd="0" presId="urn:microsoft.com/office/officeart/2005/8/layout/venn1"/>
    <dgm:cxn modelId="{218AC6F1-8937-44C4-B48D-4744FFEA2C5A}" type="presOf" srcId="{3E59A24C-17EA-40DF-8F32-79E86C9D7FAF}" destId="{7F74D8B5-699D-4403-AA90-3D22B808940D}" srcOrd="1" destOrd="0" presId="urn:microsoft.com/office/officeart/2005/8/layout/venn1"/>
    <dgm:cxn modelId="{3C9AE0CE-CFB0-495B-BD22-C475A898CF98}" type="presParOf" srcId="{FF4D85D3-8B4D-4474-B4C7-93735E66A9D4}" destId="{A1DF4820-7A2E-4FC1-A315-95A8269C79C4}" srcOrd="0" destOrd="0" presId="urn:microsoft.com/office/officeart/2005/8/layout/venn1"/>
    <dgm:cxn modelId="{47A50C33-5C9A-4884-8496-4FE2D921DAC0}" type="presParOf" srcId="{FF4D85D3-8B4D-4474-B4C7-93735E66A9D4}" destId="{52044423-5AD2-48D7-87DB-3410136C24F7}" srcOrd="1" destOrd="0" presId="urn:microsoft.com/office/officeart/2005/8/layout/venn1"/>
    <dgm:cxn modelId="{D8F4FE85-6A06-4306-BD50-675D2B55ABCA}" type="presParOf" srcId="{FF4D85D3-8B4D-4474-B4C7-93735E66A9D4}" destId="{DF515108-609E-4998-89A6-C478FB62634B}" srcOrd="2" destOrd="0" presId="urn:microsoft.com/office/officeart/2005/8/layout/venn1"/>
    <dgm:cxn modelId="{DC3912DA-A62B-45CE-8643-16DA2E2BB275}" type="presParOf" srcId="{FF4D85D3-8B4D-4474-B4C7-93735E66A9D4}" destId="{7F74D8B5-699D-4403-AA90-3D22B808940D}" srcOrd="3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6434AC6-614E-4C06-B70D-D523E9DF58FB}" type="doc">
      <dgm:prSet loTypeId="urn:microsoft.com/office/officeart/2005/8/layout/venn1" loCatId="relationship" qsTypeId="urn:microsoft.com/office/officeart/2005/8/quickstyle/simple1" qsCatId="simple" csTypeId="urn:microsoft.com/office/officeart/2005/8/colors/accent1_2" csCatId="accent1" phldr="1"/>
      <dgm:spPr/>
    </dgm:pt>
    <dgm:pt modelId="{FF4D85D3-8B4D-4474-B4C7-93735E66A9D4}" type="pres">
      <dgm:prSet presAssocID="{B6434AC6-614E-4C06-B70D-D523E9DF58FB}" presName="compositeShape" presStyleCnt="0">
        <dgm:presLayoutVars>
          <dgm:chMax val="7"/>
          <dgm:dir/>
          <dgm:resizeHandles val="exact"/>
        </dgm:presLayoutVars>
      </dgm:prSet>
      <dgm:spPr/>
    </dgm:pt>
  </dgm:ptLst>
  <dgm:cxnLst>
    <dgm:cxn modelId="{E8E4496C-5439-A445-AEFA-736581BFF579}" type="presOf" srcId="{B6434AC6-614E-4C06-B70D-D523E9DF58FB}" destId="{FF4D85D3-8B4D-4474-B4C7-93735E66A9D4}" srcOrd="0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6434AC6-614E-4C06-B70D-D523E9DF58FB}" type="doc">
      <dgm:prSet loTypeId="urn:microsoft.com/office/officeart/2005/8/layout/venn1" loCatId="relationship" qsTypeId="urn:microsoft.com/office/officeart/2005/8/quickstyle/simple1" qsCatId="simple" csTypeId="urn:microsoft.com/office/officeart/2005/8/colors/accent1_2" csCatId="accent1" phldr="1"/>
      <dgm:spPr/>
    </dgm:pt>
    <dgm:pt modelId="{F83FFDD8-0302-45F2-995C-CB7E20F7EF4A}">
      <dgm:prSet phldrT="[Text]"/>
      <dgm:spPr/>
      <dgm:t>
        <a:bodyPr/>
        <a:lstStyle/>
        <a:p>
          <a:endParaRPr lang="en-US" dirty="0"/>
        </a:p>
      </dgm:t>
    </dgm:pt>
    <dgm:pt modelId="{F99134A4-42D0-4B3D-8AD0-31BEEB33D0CB}" type="parTrans" cxnId="{BFD3044F-5E32-4E87-8715-14D21BC8BB29}">
      <dgm:prSet/>
      <dgm:spPr/>
      <dgm:t>
        <a:bodyPr/>
        <a:lstStyle/>
        <a:p>
          <a:endParaRPr lang="en-US"/>
        </a:p>
      </dgm:t>
    </dgm:pt>
    <dgm:pt modelId="{D45EE76B-4BD8-4899-AA7A-4529B2C37522}" type="sibTrans" cxnId="{BFD3044F-5E32-4E87-8715-14D21BC8BB29}">
      <dgm:prSet/>
      <dgm:spPr/>
      <dgm:t>
        <a:bodyPr/>
        <a:lstStyle/>
        <a:p>
          <a:endParaRPr lang="en-US"/>
        </a:p>
      </dgm:t>
    </dgm:pt>
    <dgm:pt modelId="{3E59A24C-17EA-40DF-8F32-79E86C9D7FAF}">
      <dgm:prSet phldrT="[Text]"/>
      <dgm:spPr/>
      <dgm:t>
        <a:bodyPr/>
        <a:lstStyle/>
        <a:p>
          <a:endParaRPr lang="en-US" dirty="0"/>
        </a:p>
      </dgm:t>
    </dgm:pt>
    <dgm:pt modelId="{B6006B48-103A-4411-B3B6-7DB2B2207822}" type="parTrans" cxnId="{C9B57B91-E843-47FB-B880-9F373730B7C4}">
      <dgm:prSet/>
      <dgm:spPr/>
      <dgm:t>
        <a:bodyPr/>
        <a:lstStyle/>
        <a:p>
          <a:endParaRPr lang="en-US"/>
        </a:p>
      </dgm:t>
    </dgm:pt>
    <dgm:pt modelId="{E747700B-7319-417D-960A-DCC3E0B9C17A}" type="sibTrans" cxnId="{C9B57B91-E843-47FB-B880-9F373730B7C4}">
      <dgm:prSet/>
      <dgm:spPr/>
      <dgm:t>
        <a:bodyPr/>
        <a:lstStyle/>
        <a:p>
          <a:endParaRPr lang="en-US"/>
        </a:p>
      </dgm:t>
    </dgm:pt>
    <dgm:pt modelId="{FF4D85D3-8B4D-4474-B4C7-93735E66A9D4}" type="pres">
      <dgm:prSet presAssocID="{B6434AC6-614E-4C06-B70D-D523E9DF58FB}" presName="compositeShape" presStyleCnt="0">
        <dgm:presLayoutVars>
          <dgm:chMax val="7"/>
          <dgm:dir/>
          <dgm:resizeHandles val="exact"/>
        </dgm:presLayoutVars>
      </dgm:prSet>
      <dgm:spPr/>
    </dgm:pt>
    <dgm:pt modelId="{A1DF4820-7A2E-4FC1-A315-95A8269C79C4}" type="pres">
      <dgm:prSet presAssocID="{F83FFDD8-0302-45F2-995C-CB7E20F7EF4A}" presName="circ1" presStyleLbl="vennNode1" presStyleIdx="0" presStyleCnt="2"/>
      <dgm:spPr/>
    </dgm:pt>
    <dgm:pt modelId="{52044423-5AD2-48D7-87DB-3410136C24F7}" type="pres">
      <dgm:prSet presAssocID="{F83FFDD8-0302-45F2-995C-CB7E20F7EF4A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DF515108-609E-4998-89A6-C478FB62634B}" type="pres">
      <dgm:prSet presAssocID="{3E59A24C-17EA-40DF-8F32-79E86C9D7FAF}" presName="circ2" presStyleLbl="vennNode1" presStyleIdx="1" presStyleCnt="2"/>
      <dgm:spPr/>
    </dgm:pt>
    <dgm:pt modelId="{7F74D8B5-699D-4403-AA90-3D22B808940D}" type="pres">
      <dgm:prSet presAssocID="{3E59A24C-17EA-40DF-8F32-79E86C9D7FAF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691D0B15-3221-F14E-826C-5D79B06766D4}" type="presOf" srcId="{3E59A24C-17EA-40DF-8F32-79E86C9D7FAF}" destId="{DF515108-609E-4998-89A6-C478FB62634B}" srcOrd="0" destOrd="0" presId="urn:microsoft.com/office/officeart/2005/8/layout/venn1"/>
    <dgm:cxn modelId="{B8FAE442-229D-1343-ADBB-CFA54C326310}" type="presOf" srcId="{F83FFDD8-0302-45F2-995C-CB7E20F7EF4A}" destId="{A1DF4820-7A2E-4FC1-A315-95A8269C79C4}" srcOrd="0" destOrd="0" presId="urn:microsoft.com/office/officeart/2005/8/layout/venn1"/>
    <dgm:cxn modelId="{BFD3044F-5E32-4E87-8715-14D21BC8BB29}" srcId="{B6434AC6-614E-4C06-B70D-D523E9DF58FB}" destId="{F83FFDD8-0302-45F2-995C-CB7E20F7EF4A}" srcOrd="0" destOrd="0" parTransId="{F99134A4-42D0-4B3D-8AD0-31BEEB33D0CB}" sibTransId="{D45EE76B-4BD8-4899-AA7A-4529B2C37522}"/>
    <dgm:cxn modelId="{9BDA7C58-1A11-F148-90C9-C7F6871E6C11}" type="presOf" srcId="{B6434AC6-614E-4C06-B70D-D523E9DF58FB}" destId="{FF4D85D3-8B4D-4474-B4C7-93735E66A9D4}" srcOrd="0" destOrd="0" presId="urn:microsoft.com/office/officeart/2005/8/layout/venn1"/>
    <dgm:cxn modelId="{C9B57B91-E843-47FB-B880-9F373730B7C4}" srcId="{B6434AC6-614E-4C06-B70D-D523E9DF58FB}" destId="{3E59A24C-17EA-40DF-8F32-79E86C9D7FAF}" srcOrd="1" destOrd="0" parTransId="{B6006B48-103A-4411-B3B6-7DB2B2207822}" sibTransId="{E747700B-7319-417D-960A-DCC3E0B9C17A}"/>
    <dgm:cxn modelId="{182427D2-9476-A745-9285-AA39A3583EB6}" type="presOf" srcId="{F83FFDD8-0302-45F2-995C-CB7E20F7EF4A}" destId="{52044423-5AD2-48D7-87DB-3410136C24F7}" srcOrd="1" destOrd="0" presId="urn:microsoft.com/office/officeart/2005/8/layout/venn1"/>
    <dgm:cxn modelId="{491EA6D7-1BC3-5F47-91F5-5F345EB8EA60}" type="presOf" srcId="{3E59A24C-17EA-40DF-8F32-79E86C9D7FAF}" destId="{7F74D8B5-699D-4403-AA90-3D22B808940D}" srcOrd="1" destOrd="0" presId="urn:microsoft.com/office/officeart/2005/8/layout/venn1"/>
    <dgm:cxn modelId="{403D4686-6649-1C4B-8C44-CB295DBC72C1}" type="presParOf" srcId="{FF4D85D3-8B4D-4474-B4C7-93735E66A9D4}" destId="{A1DF4820-7A2E-4FC1-A315-95A8269C79C4}" srcOrd="0" destOrd="0" presId="urn:microsoft.com/office/officeart/2005/8/layout/venn1"/>
    <dgm:cxn modelId="{3508F114-DF56-4F45-BD88-79BA6F31B841}" type="presParOf" srcId="{FF4D85D3-8B4D-4474-B4C7-93735E66A9D4}" destId="{52044423-5AD2-48D7-87DB-3410136C24F7}" srcOrd="1" destOrd="0" presId="urn:microsoft.com/office/officeart/2005/8/layout/venn1"/>
    <dgm:cxn modelId="{787028D3-1BC8-DD48-9E5F-A6E8275ACDF1}" type="presParOf" srcId="{FF4D85D3-8B4D-4474-B4C7-93735E66A9D4}" destId="{DF515108-609E-4998-89A6-C478FB62634B}" srcOrd="2" destOrd="0" presId="urn:microsoft.com/office/officeart/2005/8/layout/venn1"/>
    <dgm:cxn modelId="{1D3CC367-BFF8-C947-9E20-AE3C4C97E14F}" type="presParOf" srcId="{FF4D85D3-8B4D-4474-B4C7-93735E66A9D4}" destId="{7F74D8B5-699D-4403-AA90-3D22B808940D}" srcOrd="3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DF4820-7A2E-4FC1-A315-95A8269C79C4}">
      <dsp:nvSpPr>
        <dsp:cNvPr id="0" name=""/>
        <dsp:cNvSpPr/>
      </dsp:nvSpPr>
      <dsp:spPr>
        <a:xfrm>
          <a:off x="168484" y="316834"/>
          <a:ext cx="4155948" cy="4155948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500" kern="1200" dirty="0"/>
        </a:p>
      </dsp:txBody>
      <dsp:txXfrm>
        <a:off x="748819" y="806910"/>
        <a:ext cx="2396222" cy="3175796"/>
      </dsp:txXfrm>
    </dsp:sp>
    <dsp:sp modelId="{DF515108-609E-4998-89A6-C478FB62634B}">
      <dsp:nvSpPr>
        <dsp:cNvPr id="0" name=""/>
        <dsp:cNvSpPr/>
      </dsp:nvSpPr>
      <dsp:spPr>
        <a:xfrm>
          <a:off x="3163762" y="316834"/>
          <a:ext cx="4155948" cy="4155948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500" kern="1200" dirty="0"/>
        </a:p>
      </dsp:txBody>
      <dsp:txXfrm>
        <a:off x="4343153" y="806910"/>
        <a:ext cx="2396222" cy="317579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DF4820-7A2E-4FC1-A315-95A8269C79C4}">
      <dsp:nvSpPr>
        <dsp:cNvPr id="0" name=""/>
        <dsp:cNvSpPr/>
      </dsp:nvSpPr>
      <dsp:spPr>
        <a:xfrm>
          <a:off x="135167" y="436958"/>
          <a:ext cx="3334129" cy="333412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500" kern="1200" dirty="0"/>
        </a:p>
      </dsp:txBody>
      <dsp:txXfrm>
        <a:off x="600744" y="830124"/>
        <a:ext cx="1922381" cy="2547798"/>
      </dsp:txXfrm>
    </dsp:sp>
    <dsp:sp modelId="{DF515108-609E-4998-89A6-C478FB62634B}">
      <dsp:nvSpPr>
        <dsp:cNvPr id="0" name=""/>
        <dsp:cNvSpPr/>
      </dsp:nvSpPr>
      <dsp:spPr>
        <a:xfrm>
          <a:off x="2538143" y="436958"/>
          <a:ext cx="3334129" cy="333412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500" kern="1200" dirty="0"/>
        </a:p>
      </dsp:txBody>
      <dsp:txXfrm>
        <a:off x="3484315" y="830124"/>
        <a:ext cx="1922381" cy="254779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1A8924-839F-4BBE-8E60-B7FABDA92404}" type="datetimeFigureOut">
              <a:rPr lang="en-US" smtClean="0"/>
              <a:t>6/23/2020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297803-3B30-4700-A5DF-7954D8534A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2009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/>
              <a:t>Causally-driven Healthcare Science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/>
              <a:t> From Observational and Experimental Studies to Personalized and Improved Patient Outcomes</a:t>
            </a:r>
            <a:endParaRPr lang="en-US" sz="10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1E9019D-D4E7-48AE-B049-0932DD33F06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01228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From the waveform dataset, a Markov chain transition probability</a:t>
            </a:r>
            <a:r>
              <a:rPr lang="en-US" baseline="0" dirty="0"/>
              <a:t> matrix is created</a:t>
            </a:r>
          </a:p>
          <a:p>
            <a:r>
              <a:rPr lang="en-US" sz="1200" dirty="0"/>
              <a:t>Create a matrix of </a:t>
            </a:r>
            <a:r>
              <a:rPr lang="en-US" sz="1200" dirty="0" err="1"/>
              <a:t>m×m</a:t>
            </a:r>
            <a:r>
              <a:rPr lang="en-US" sz="1200" dirty="0"/>
              <a:t> states, where the entry at the </a:t>
            </a:r>
            <a:r>
              <a:rPr lang="en-US" sz="1200" dirty="0" err="1"/>
              <a:t>i</a:t>
            </a:r>
            <a:r>
              <a:rPr lang="en-US" sz="1200" baseline="30000" dirty="0" err="1"/>
              <a:t>th</a:t>
            </a:r>
            <a:r>
              <a:rPr lang="en-US" sz="1200" dirty="0"/>
              <a:t> row and </a:t>
            </a:r>
            <a:r>
              <a:rPr lang="en-US" sz="1200" dirty="0" err="1"/>
              <a:t>j</a:t>
            </a:r>
            <a:r>
              <a:rPr lang="en-US" sz="1200" baseline="30000" dirty="0" err="1"/>
              <a:t>th</a:t>
            </a:r>
            <a:r>
              <a:rPr lang="en-US" sz="1200" dirty="0"/>
              <a:t> column represents the probability for which blood pressure changes from the </a:t>
            </a:r>
            <a:r>
              <a:rPr lang="en-US" sz="1200" dirty="0" err="1"/>
              <a:t>i</a:t>
            </a:r>
            <a:r>
              <a:rPr lang="en-US" sz="1200" baseline="30000" dirty="0" err="1"/>
              <a:t>th</a:t>
            </a:r>
            <a:r>
              <a:rPr lang="en-US" sz="1200" dirty="0"/>
              <a:t> to the </a:t>
            </a:r>
            <a:r>
              <a:rPr lang="en-US" sz="1200" dirty="0" err="1"/>
              <a:t>j</a:t>
            </a:r>
            <a:r>
              <a:rPr lang="en-US" sz="1200" baseline="30000" dirty="0" err="1"/>
              <a:t>th</a:t>
            </a:r>
            <a:r>
              <a:rPr lang="en-US" sz="1200" dirty="0"/>
              <a:t> state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297803-3B30-4700-A5DF-7954D8534AE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72852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Eigenvalues</a:t>
            </a:r>
            <a:r>
              <a:rPr lang="en-US" baseline="0" dirty="0"/>
              <a:t> are calculated from the transpose of the transition probability matrix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Second largest eigenvalue is defined as the mixing rate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297803-3B30-4700-A5DF-7954D8534AE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6098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/>
              <a:t>SLEMs from successive windows (2000 samples) are plotted to make a single graph of mixing rate</a:t>
            </a:r>
          </a:p>
          <a:p>
            <a:pPr marL="171450" indent="-171450">
              <a:buFontTx/>
              <a:buChar char="-"/>
            </a:pPr>
            <a:r>
              <a:rPr lang="en-US" dirty="0"/>
              <a:t>Significant changes in mixing rate can be calculated</a:t>
            </a:r>
            <a:r>
              <a:rPr lang="en-US" baseline="0" dirty="0"/>
              <a:t> from this graph</a:t>
            </a:r>
          </a:p>
          <a:p>
            <a:pPr marL="0" indent="0">
              <a:buFontTx/>
              <a:buNone/>
            </a:pPr>
            <a:r>
              <a:rPr lang="en-US" baseline="0" dirty="0"/>
              <a:t>Table shows the median time that a </a:t>
            </a:r>
            <a:r>
              <a:rPr lang="en-US" b="1" baseline="0" dirty="0"/>
              <a:t>significant change</a:t>
            </a:r>
            <a:r>
              <a:rPr lang="en-US" b="0" baseline="0" dirty="0"/>
              <a:t> is detected using the mixing rate metric in swine compared to the change in shock index since baseline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297803-3B30-4700-A5DF-7954D8534AE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5434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table displays</a:t>
            </a:r>
            <a:r>
              <a:rPr lang="en-US" baseline="0" dirty="0"/>
              <a:t> the correlation coefficients between mixing rate and HR, SBP, PP, and SI</a:t>
            </a:r>
          </a:p>
          <a:p>
            <a:r>
              <a:rPr lang="en-US" baseline="0" dirty="0"/>
              <a:t>- Shock index had an inverse correlation greater than 0.5 for all 7 swine samples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297803-3B30-4700-A5DF-7954D8534AE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0877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/>
              <a:t>In our research, we only considered patients in groups H1 and H2, as they were the only ones with identifiable hypotensive episodes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297803-3B30-4700-A5DF-7954D8534AE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1350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CINC Challenge Data came from the MIMIC II Waveform Database Matched Subset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Clinical records (1 per minute) </a:t>
            </a:r>
            <a:r>
              <a:rPr lang="en-US" baseline="0" dirty="0">
                <a:sym typeface="Wingdings" panose="05000000000000000000" pitchFamily="2" charset="2"/>
              </a:rPr>
              <a:t> Used to calculate shock index</a:t>
            </a:r>
            <a:endParaRPr lang="en-US" baseline="0" dirty="0"/>
          </a:p>
          <a:p>
            <a:pPr marL="171450" lvl="0" indent="-171450">
              <a:buFontTx/>
              <a:buChar char="-"/>
            </a:pPr>
            <a:r>
              <a:rPr lang="en-US" baseline="0" dirty="0"/>
              <a:t>Waveform records (125 per second) </a:t>
            </a:r>
            <a:r>
              <a:rPr lang="en-US" baseline="0" dirty="0">
                <a:sym typeface="Wingdings" panose="05000000000000000000" pitchFamily="2" charset="2"/>
              </a:rPr>
              <a:t> Used to calculate mixing rate</a:t>
            </a:r>
            <a:endParaRPr lang="en-US" baseline="0" dirty="0"/>
          </a:p>
          <a:p>
            <a:pPr marL="628650" lvl="1" indent="-171450">
              <a:buFontTx/>
              <a:buChar char="-"/>
            </a:pPr>
            <a:r>
              <a:rPr lang="en-US" baseline="0" dirty="0"/>
              <a:t>Use </a:t>
            </a:r>
            <a:r>
              <a:rPr lang="en-US" baseline="0" dirty="0" err="1"/>
              <a:t>Matlab</a:t>
            </a:r>
            <a:r>
              <a:rPr lang="en-US" baseline="0" dirty="0"/>
              <a:t> for waveform analysis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297803-3B30-4700-A5DF-7954D8534AE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6415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/>
              <a:t>What do we do with this database?</a:t>
            </a:r>
          </a:p>
          <a:p>
            <a:pPr marL="628650" lvl="1" indent="-171450">
              <a:buFontTx/>
              <a:buChar char="-"/>
            </a:pPr>
            <a:r>
              <a:rPr lang="en-US" baseline="0" dirty="0"/>
              <a:t>Find location of T</a:t>
            </a:r>
            <a:r>
              <a:rPr lang="en-US" baseline="-25000" dirty="0"/>
              <a:t>0</a:t>
            </a:r>
            <a:r>
              <a:rPr lang="en-US" baseline="0" dirty="0"/>
              <a:t> in dataset (given)</a:t>
            </a:r>
          </a:p>
          <a:p>
            <a:pPr marL="628650" lvl="1" indent="-171450">
              <a:buFontTx/>
              <a:buChar char="-"/>
            </a:pPr>
            <a:r>
              <a:rPr lang="en-US" baseline="0" dirty="0"/>
              <a:t>Collect 10 minutes of data prior to T</a:t>
            </a:r>
            <a:r>
              <a:rPr lang="en-US" baseline="-25000" dirty="0"/>
              <a:t>0</a:t>
            </a:r>
            <a:r>
              <a:rPr lang="en-US" baseline="0" dirty="0"/>
              <a:t> to establish baseline</a:t>
            </a:r>
          </a:p>
          <a:p>
            <a:pPr marL="628650" lvl="1" indent="-171450">
              <a:buFontTx/>
              <a:buChar char="-"/>
            </a:pPr>
            <a:r>
              <a:rPr lang="en-US" baseline="0" dirty="0"/>
              <a:t>Collect 60 minutes of data after T</a:t>
            </a:r>
            <a:r>
              <a:rPr lang="en-US" baseline="-25000" dirty="0"/>
              <a:t>0</a:t>
            </a:r>
            <a:r>
              <a:rPr lang="en-US" baseline="0" dirty="0"/>
              <a:t>, find first instance of significant change to mixing rate</a:t>
            </a:r>
          </a:p>
          <a:p>
            <a:pPr marL="1085850" lvl="2" indent="-171450">
              <a:buFontTx/>
              <a:buChar char="-"/>
            </a:pPr>
            <a:r>
              <a:rPr lang="en-US" baseline="0" dirty="0"/>
              <a:t>Approximately 30 minutes into forecast window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297803-3B30-4700-A5DF-7954D8534AE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7772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Background:</a:t>
            </a:r>
            <a:r>
              <a:rPr lang="en-US" baseline="0" dirty="0"/>
              <a:t> 11 patient MR waveforms that fit criteria and do not contain excessive noise around AHE</a:t>
            </a:r>
          </a:p>
          <a:p>
            <a:r>
              <a:rPr lang="en-US" baseline="0" dirty="0"/>
              <a:t>Blue line: Average of all 11 patient waveforms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297803-3B30-4700-A5DF-7954D8534AE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0065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Shock</a:t>
            </a:r>
            <a:r>
              <a:rPr lang="en-US" baseline="0" dirty="0"/>
              <a:t> index currently u</a:t>
            </a:r>
            <a:r>
              <a:rPr lang="en-US" dirty="0"/>
              <a:t>sed</a:t>
            </a:r>
            <a:r>
              <a:rPr lang="en-US" baseline="0" dirty="0"/>
              <a:t> to identify risk of patient outcomes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297803-3B30-4700-A5DF-7954D8534AE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13320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 = HR / SBP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297803-3B30-4700-A5DF-7954D8534AE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9258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regulatory mechanisms fail, shock happens: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Blood pressure remains unchanged for a long time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Heart rate increases (to compensate for low circulation and keep BP unchanged)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Eventually, blood pressure “craters”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However, many patients have reactions that do not follow this pattern, making shock diagnosis tricky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297803-3B30-4700-A5DF-7954D8534AE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48681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 = HR / SBP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297803-3B30-4700-A5DF-7954D8534AE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48429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AHEs</a:t>
            </a:r>
            <a:r>
              <a:rPr lang="en-US" baseline="0" dirty="0"/>
              <a:t> were defined as the point from T0 to the end of the record that had the highest calculated shock index (SI = HR/SBP)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SBP, SI, and HR all obtained from numeric records on the MIMIC II Matched Database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297803-3B30-4700-A5DF-7954D8534AE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53742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/>
              <a:t>Sorted according</a:t>
            </a:r>
            <a:r>
              <a:rPr lang="en-US" b="0" baseline="0" dirty="0"/>
              <a:t> to % change in mixing rate</a:t>
            </a:r>
            <a:endParaRPr lang="en-US" b="0" dirty="0"/>
          </a:p>
          <a:p>
            <a:r>
              <a:rPr lang="en-US" b="1" dirty="0"/>
              <a:t>Bold</a:t>
            </a:r>
            <a:r>
              <a:rPr lang="en-US" b="1" baseline="0" dirty="0"/>
              <a:t> rows signify the 15 patients that were visually identified as fitting the criteria for decreased MR</a:t>
            </a:r>
          </a:p>
          <a:p>
            <a:r>
              <a:rPr lang="en-US" b="1" baseline="0" dirty="0"/>
              <a:t>	</a:t>
            </a:r>
            <a:r>
              <a:rPr lang="en-US" b="1" baseline="0" dirty="0">
                <a:solidFill>
                  <a:srgbClr val="FF0000"/>
                </a:solidFill>
              </a:rPr>
              <a:t>Red text signifies 4 patient samples that had too much noise to be considered useful</a:t>
            </a:r>
            <a:endParaRPr lang="en-US" b="1" dirty="0">
              <a:solidFill>
                <a:srgbClr val="FF0000"/>
              </a:solidFill>
            </a:endParaRPr>
          </a:p>
          <a:p>
            <a:r>
              <a:rPr lang="en-US" dirty="0"/>
              <a:t>Animal model showed positive correlations</a:t>
            </a:r>
            <a:r>
              <a:rPr lang="en-US" baseline="0" dirty="0"/>
              <a:t> to SBP, negative correlations to SI, and negative correlations to HR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4 Patients showed similarly high correlations in all three categories</a:t>
            </a:r>
          </a:p>
          <a:p>
            <a:pPr marL="0" indent="0">
              <a:buFontTx/>
              <a:buNone/>
            </a:pPr>
            <a:r>
              <a:rPr lang="en-US" b="1" baseline="0" dirty="0"/>
              <a:t>Why do some patients follow the results of the swine study so closely, but not others?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297803-3B30-4700-A5DF-7954D8534AE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14717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Selected Cohort</a:t>
            </a:r>
          </a:p>
          <a:p>
            <a:r>
              <a:rPr lang="en-US" dirty="0"/>
              <a:t>CVA = Cerebrovascular</a:t>
            </a:r>
            <a:r>
              <a:rPr lang="en-US" baseline="0" dirty="0"/>
              <a:t> Accident</a:t>
            </a:r>
          </a:p>
          <a:p>
            <a:r>
              <a:rPr lang="en-US" dirty="0"/>
              <a:t>Demographic Similarities: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dirty="0"/>
              <a:t>8 of the top 11 “criteria-fitting” patients suffered from myocardial infarctions or heart disease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dirty="0"/>
              <a:t>16</a:t>
            </a:r>
            <a:r>
              <a:rPr lang="en-US" sz="1200" baseline="0" dirty="0"/>
              <a:t> of all 23 patients suffered from MIs or heart disease</a:t>
            </a:r>
            <a:endParaRPr lang="en-US" sz="1200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dirty="0"/>
              <a:t>5 of the top 7 “criteria-fitting” patients received</a:t>
            </a:r>
            <a:r>
              <a:rPr lang="en-US" sz="1200" baseline="0" dirty="0"/>
              <a:t> pressors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dirty="0"/>
              <a:t>4 of the bottom</a:t>
            </a:r>
            <a:r>
              <a:rPr lang="en-US" sz="1200" baseline="0" dirty="0"/>
              <a:t> 6 “criteria-fitting” patients did not receive pressors</a:t>
            </a:r>
            <a:endParaRPr lang="en-US" sz="12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297803-3B30-4700-A5DF-7954D8534AE7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11139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Possible</a:t>
            </a:r>
            <a:r>
              <a:rPr lang="en-US" baseline="0" dirty="0"/>
              <a:t> explanation for the drug administration is that patients needing pressors were experiencing anesthesia-like effects (similar to swine from previous study, which were anesthetized) </a:t>
            </a:r>
            <a:r>
              <a:rPr lang="en-US" baseline="0" dirty="0">
                <a:sym typeface="Wingdings" panose="05000000000000000000" pitchFamily="2" charset="2"/>
              </a:rPr>
              <a:t> Leading to largest changes in mixing rates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297803-3B30-4700-A5DF-7954D8534AE7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00797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l-GR" sz="1200" b="0" i="0" u="none" strike="noStrike" dirty="0">
                <a:solidFill>
                  <a:srgbClr val="000000"/>
                </a:solidFill>
                <a:effectLst/>
                <a:latin typeface="+mn-lt"/>
              </a:rPr>
              <a:t>Δ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+mn-lt"/>
              </a:rPr>
              <a:t>SBP</a:t>
            </a:r>
            <a:r>
              <a:rPr lang="en-US" sz="1200" b="0" i="0" u="none" strike="noStrike" baseline="0" dirty="0">
                <a:solidFill>
                  <a:srgbClr val="000000"/>
                </a:solidFill>
                <a:effectLst/>
                <a:latin typeface="+mn-lt"/>
              </a:rPr>
              <a:t> == Change from baseline before T0</a:t>
            </a:r>
            <a:endParaRPr lang="en-US" dirty="0"/>
          </a:p>
          <a:p>
            <a:r>
              <a:rPr lang="en-US" dirty="0"/>
              <a:t>If -147.3455 mmHg outlier</a:t>
            </a:r>
            <a:r>
              <a:rPr lang="en-US" baseline="0" dirty="0"/>
              <a:t> is removed, minimum SBP becomes -51.8 </a:t>
            </a:r>
            <a:r>
              <a:rPr lang="en-US" baseline="0" dirty="0">
                <a:sym typeface="Wingdings" panose="05000000000000000000" pitchFamily="2" charset="2"/>
              </a:rPr>
              <a:t> Much closer to the -38 mmHg from the swine study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297803-3B30-4700-A5DF-7954D8534AE7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39290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 patients out</a:t>
            </a:r>
            <a:r>
              <a:rPr lang="en-US" baseline="0" dirty="0"/>
              <a:t> of 23 had high correlations in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297803-3B30-4700-A5DF-7954D8534AE7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72652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297803-3B30-4700-A5DF-7954D8534AE7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62278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ICD9 Code 578.9 considered most relevant to hemorrhagic bleeding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297803-3B30-4700-A5DF-7954D8534AE7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12611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AHE</a:t>
            </a:r>
            <a:r>
              <a:rPr lang="en-US" baseline="0" dirty="0"/>
              <a:t> episodes were identified according to minute-by-minute patient data of hospital records, then downloading high-frequency blood </a:t>
            </a:r>
            <a:r>
              <a:rPr lang="en-US" baseline="0"/>
              <a:t>pressure waveforms for MR calculation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297803-3B30-4700-A5DF-7954D8534AE7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5954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/>
              <a:t>Figure shows the causes of death at various phases of a patient’s stay in</a:t>
            </a:r>
            <a:r>
              <a:rPr lang="en-US" sz="1200" b="1" baseline="0" dirty="0"/>
              <a:t> the hospital</a:t>
            </a:r>
          </a:p>
          <a:p>
            <a:r>
              <a:rPr lang="en-US" sz="1200" b="1" baseline="0" dirty="0"/>
              <a:t> - Prehospital ranges from before EMS arrive to before arriving at the hospital</a:t>
            </a:r>
          </a:p>
          <a:p>
            <a:r>
              <a:rPr lang="en-US" sz="1200" b="1" baseline="0" dirty="0"/>
              <a:t> - Other** deaths include combinations of hemorrhage/CNS injury</a:t>
            </a:r>
            <a:endParaRPr lang="en-US" sz="1200" b="1" dirty="0"/>
          </a:p>
          <a:p>
            <a:r>
              <a:rPr lang="en-US" sz="1200" dirty="0"/>
              <a:t>Problem Description</a:t>
            </a:r>
          </a:p>
          <a:p>
            <a:pPr marL="171450" indent="-171450">
              <a:buFontTx/>
              <a:buChar char="-"/>
            </a:pPr>
            <a:r>
              <a:rPr lang="en-US" sz="1200" dirty="0"/>
              <a:t>What is hemorrhage? Bleeding – blood escaping from the circulatory system</a:t>
            </a:r>
          </a:p>
          <a:p>
            <a:pPr marL="628650" lvl="1" indent="-171450">
              <a:buFontTx/>
              <a:buChar char="-"/>
            </a:pPr>
            <a:r>
              <a:rPr lang="en-US" sz="1200" dirty="0"/>
              <a:t>Causes: Different</a:t>
            </a:r>
            <a:r>
              <a:rPr lang="en-US" sz="1200" baseline="0" dirty="0"/>
              <a:t> types of trauma (blunt, penetrating), medical procedures, coagulation disorders</a:t>
            </a:r>
          </a:p>
          <a:p>
            <a:pPr marL="628650" lvl="1" indent="-171450">
              <a:buFontTx/>
              <a:buChar char="-"/>
            </a:pPr>
            <a:r>
              <a:rPr lang="en-US" sz="1200" dirty="0"/>
              <a:t>Hemorrhage can lead to a host of complications,</a:t>
            </a:r>
            <a:r>
              <a:rPr lang="en-US" sz="1200" baseline="0" dirty="0"/>
              <a:t> and eventually death</a:t>
            </a:r>
            <a:endParaRPr lang="en-US" sz="1200" dirty="0"/>
          </a:p>
          <a:p>
            <a:pPr marL="171450" indent="-171450">
              <a:buFontTx/>
              <a:buChar char="-"/>
            </a:pPr>
            <a:r>
              <a:rPr lang="en-US" sz="1200" dirty="0"/>
              <a:t>Why is it important to treat?</a:t>
            </a:r>
          </a:p>
          <a:p>
            <a:pPr marL="628650" lvl="1" indent="-171450">
              <a:buFontTx/>
              <a:buChar char="-"/>
            </a:pPr>
            <a:r>
              <a:rPr lang="en-US" sz="1200" dirty="0"/>
              <a:t>Hospital emergency departments</a:t>
            </a:r>
          </a:p>
          <a:p>
            <a:pPr marL="628650" lvl="1" indent="-171450">
              <a:buFontTx/>
              <a:buChar char="-"/>
            </a:pPr>
            <a:r>
              <a:rPr lang="en-US" sz="1200" dirty="0"/>
              <a:t>Triage</a:t>
            </a:r>
            <a:r>
              <a:rPr lang="en-US" sz="1200" baseline="0" dirty="0"/>
              <a:t> situations</a:t>
            </a:r>
          </a:p>
          <a:p>
            <a:pPr marL="628650" lvl="1" indent="-171450">
              <a:buFontTx/>
              <a:buChar char="-"/>
            </a:pPr>
            <a:r>
              <a:rPr lang="en-US" sz="1200" baseline="0" dirty="0"/>
              <a:t>Battlefield treatment</a:t>
            </a: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297803-3B30-4700-A5DF-7954D8534AE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17053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297803-3B30-4700-A5DF-7954D8534AE7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89230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E8BDCE-2D18-4FDF-B324-F690B0D8C60A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83856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E8BDCE-2D18-4FDF-B324-F690B0D8C60A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54963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297803-3B30-4700-A5DF-7954D8534AE7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4549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“adaptation</a:t>
            </a:r>
            <a:r>
              <a:rPr lang="en-US" baseline="0" dirty="0"/>
              <a:t>” instead of enforced.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297803-3B30-4700-A5DF-7954D8534AE7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9760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297803-3B30-4700-A5DF-7954D8534AE7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17961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297803-3B30-4700-A5DF-7954D8534AE7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57115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297803-3B30-4700-A5DF-7954D8534AE7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2451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297803-3B30-4700-A5DF-7954D8534AE7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42172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297803-3B30-4700-A5DF-7954D8534AE7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6360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Lower body negative</a:t>
            </a:r>
            <a:r>
              <a:rPr lang="en-US" sz="1200" baseline="0" dirty="0"/>
              <a:t> pressure </a:t>
            </a:r>
            <a:r>
              <a:rPr lang="en-US" sz="1200" dirty="0"/>
              <a:t>causes increased retention of blood in lower body, resulting in reduction of central blood volume</a:t>
            </a:r>
          </a:p>
          <a:p>
            <a:r>
              <a:rPr lang="en-US" sz="1200" baseline="0" dirty="0"/>
              <a:t> - Meant to imitate a hypotensive episode in the patient’s upper body</a:t>
            </a:r>
            <a:endParaRPr lang="en-US" sz="1200" dirty="0"/>
          </a:p>
          <a:p>
            <a:r>
              <a:rPr lang="en-US" sz="1200" dirty="0"/>
              <a:t>Goals: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200" dirty="0"/>
              <a:t>Prospectively identify ongoing loss of blood volume [1]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200" dirty="0"/>
              <a:t>Estimate the point at which individuals would experience hemodynamic decompensation well in advance compared to traditional vital signs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297803-3B30-4700-A5DF-7954D8534AE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71710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297803-3B30-4700-A5DF-7954D8534AE7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8294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A4BF6-7840-1D48-85E1-D733BC6F575F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20446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297803-3B30-4700-A5DF-7954D8534AE7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94735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297803-3B30-4700-A5DF-7954D8534AE7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61522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297803-3B30-4700-A5DF-7954D8534AE7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4300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/>
              <a:t>1. ~30 heartbeats of </a:t>
            </a:r>
            <a:r>
              <a:rPr lang="en-US" sz="2400" dirty="0">
                <a:solidFill>
                  <a:srgbClr val="FF0000"/>
                </a:solidFill>
              </a:rPr>
              <a:t>baseline</a:t>
            </a:r>
            <a:r>
              <a:rPr lang="en-US" sz="2400" dirty="0"/>
              <a:t> patient data </a:t>
            </a:r>
          </a:p>
          <a:p>
            <a:r>
              <a:rPr lang="en-US" sz="2400" dirty="0"/>
              <a:t>2. Compares individual waveforms to a large library of </a:t>
            </a:r>
            <a:r>
              <a:rPr lang="en-US" sz="2400" dirty="0">
                <a:solidFill>
                  <a:srgbClr val="FF0000"/>
                </a:solidFill>
              </a:rPr>
              <a:t>reference waveforms of</a:t>
            </a:r>
            <a:r>
              <a:rPr lang="en-US" sz="2400" baseline="0" dirty="0">
                <a:solidFill>
                  <a:srgbClr val="FF0000"/>
                </a:solidFill>
              </a:rPr>
              <a:t> different physiological reserves</a:t>
            </a:r>
            <a:endParaRPr lang="en-US" sz="2400" dirty="0">
              <a:solidFill>
                <a:srgbClr val="FF0000"/>
              </a:solidFill>
            </a:endParaRPr>
          </a:p>
          <a:p>
            <a:r>
              <a:rPr lang="en-US" sz="2400" dirty="0">
                <a:solidFill>
                  <a:srgbClr val="FF0000"/>
                </a:solidFill>
              </a:rPr>
              <a:t>3. Identify the most similar waveform</a:t>
            </a:r>
          </a:p>
          <a:p>
            <a:endParaRPr lang="en-US" sz="2400" dirty="0"/>
          </a:p>
          <a:p>
            <a:r>
              <a:rPr lang="en-US" sz="2400" dirty="0"/>
              <a:t>CRI normalized on a scale of 1 to 0</a:t>
            </a:r>
          </a:p>
          <a:p>
            <a:pPr lvl="1"/>
            <a:r>
              <a:rPr lang="en-US" sz="2400" dirty="0"/>
              <a:t>1 reflects maximum capacity of physiological mechanisms to compensate for reduced central blood volume</a:t>
            </a:r>
          </a:p>
          <a:p>
            <a:pPr lvl="1"/>
            <a:r>
              <a:rPr lang="en-US" sz="2400" dirty="0"/>
              <a:t>0 represents imminent cardiovascular instability and decompensation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297803-3B30-4700-A5DF-7954D8534AE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9373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strike="sng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process satisfies the Markov property predictions for the future of the process can be based solely on its present state, </a:t>
            </a:r>
            <a:r>
              <a:rPr lang="en-US" sz="1200" b="1" i="0" strike="sng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hence independently from</a:t>
            </a:r>
            <a:r>
              <a:rPr lang="en-US" sz="1200" b="1" i="0" strike="sng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i="0" strike="sng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history</a:t>
            </a:r>
          </a:p>
          <a:p>
            <a:endParaRPr lang="en-US" sz="2400" dirty="0"/>
          </a:p>
          <a:p>
            <a:r>
              <a:rPr lang="en-US" sz="2400" b="1" dirty="0"/>
              <a:t>Theory of a Markov chain is that the next value of a sequence depends solely on the current state</a:t>
            </a:r>
          </a:p>
          <a:p>
            <a:pPr lvl="1"/>
            <a:r>
              <a:rPr lang="en-US" sz="2400" b="1" dirty="0"/>
              <a:t>Future states can be predicted by creating a transition probability matrix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297803-3B30-4700-A5DF-7954D8534AE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7477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dirty="0"/>
              <a:t>Eigenvalues and left eigenvectors are determined from the transpose of the transition probability matrix [4]</a:t>
            </a:r>
          </a:p>
          <a:p>
            <a:pPr lvl="1"/>
            <a:r>
              <a:rPr lang="en-US" sz="2288" dirty="0"/>
              <a:t>The transition matrix P, if N x N, has N eigenvalues, all eigenvalues are on or inside the unit circle in the complex plane [5]</a:t>
            </a:r>
          </a:p>
          <a:p>
            <a:pPr lvl="1"/>
            <a:r>
              <a:rPr lang="en-US" sz="2288" dirty="0"/>
              <a:t>|</a:t>
            </a:r>
            <a:r>
              <a:rPr lang="en-US" sz="2288" baseline="0" dirty="0"/>
              <a:t> A – </a:t>
            </a:r>
            <a:r>
              <a:rPr lang="el-GR" sz="2288" baseline="0" dirty="0"/>
              <a:t>λ</a:t>
            </a:r>
            <a:r>
              <a:rPr lang="en-US" sz="2288" baseline="0" dirty="0"/>
              <a:t>I | </a:t>
            </a:r>
            <a:r>
              <a:rPr lang="en-US" sz="2288" baseline="0" dirty="0">
                <a:sym typeface="Wingdings" panose="05000000000000000000" pitchFamily="2" charset="2"/>
              </a:rPr>
              <a:t> Solving for eigenvalues</a:t>
            </a:r>
            <a:endParaRPr lang="en-US" sz="2288" baseline="0" dirty="0"/>
          </a:p>
          <a:p>
            <a:pPr lvl="1"/>
            <a:r>
              <a:rPr lang="en-US" sz="2288" baseline="0" dirty="0"/>
              <a:t>Eigenvalue == </a:t>
            </a:r>
            <a:r>
              <a:rPr lang="el-GR" sz="2288" baseline="0" dirty="0"/>
              <a:t>λ</a:t>
            </a:r>
            <a:endParaRPr lang="en-US" sz="2288" baseline="0" dirty="0"/>
          </a:p>
          <a:p>
            <a:pPr lvl="1"/>
            <a:r>
              <a:rPr lang="en-US" sz="2288" baseline="0" dirty="0"/>
              <a:t>Eigenvector == v</a:t>
            </a:r>
            <a:endParaRPr lang="en-US" sz="2288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297803-3B30-4700-A5DF-7954D8534AE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9070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dirty="0"/>
              <a:t>SLEM = Second Largest Eigenvalue of the Markov Chain</a:t>
            </a:r>
          </a:p>
          <a:p>
            <a:pPr lvl="1"/>
            <a:r>
              <a:rPr lang="en-US" sz="2288" dirty="0"/>
              <a:t>The eigenvalue with the second largest magnitude is defined as the </a:t>
            </a:r>
            <a:r>
              <a:rPr lang="en-US" sz="2288" i="1" dirty="0"/>
              <a:t>mixing rate</a:t>
            </a:r>
            <a:endParaRPr lang="en-US" sz="2288" i="0" dirty="0"/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Represents the</a:t>
            </a:r>
            <a:r>
              <a:rPr lang="en-US" sz="1200" baseline="0" dirty="0"/>
              <a:t> </a:t>
            </a:r>
            <a:r>
              <a:rPr lang="en-US" sz="1200" dirty="0"/>
              <a:t>rate of convergence of the Markov chain to the uniform equilibrium</a:t>
            </a:r>
            <a:r>
              <a:rPr lang="en-US" sz="1200" baseline="0" dirty="0"/>
              <a:t> </a:t>
            </a:r>
            <a:r>
              <a:rPr lang="en-US" sz="1200" dirty="0"/>
              <a:t>distribution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Stationary distribution == limiting distribution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/>
              <a:t>Stationary</a:t>
            </a:r>
            <a:r>
              <a:rPr lang="en-US" sz="1200" b="1" baseline="0" dirty="0"/>
              <a:t> distribution </a:t>
            </a:r>
            <a:r>
              <a:rPr lang="en-US" sz="1200" b="1" baseline="0" dirty="0">
                <a:sym typeface="Wingdings" panose="05000000000000000000" pitchFamily="2" charset="2"/>
              </a:rPr>
              <a:t> As the number of 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steps goes to infinity, the distribution over states converges to </a:t>
            </a:r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π (the eigenvector for which</a:t>
            </a:r>
            <a:r>
              <a:rPr lang="en-US" sz="1200" b="1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eigenvalue is 1)</a:t>
            </a:r>
            <a:endParaRPr lang="en-US" sz="12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297803-3B30-4700-A5DF-7954D8534AE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9380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Used</a:t>
            </a:r>
            <a:r>
              <a:rPr lang="en-US" baseline="0" dirty="0"/>
              <a:t> to identify high-risk septic patients</a:t>
            </a:r>
          </a:p>
          <a:p>
            <a:r>
              <a:rPr lang="en-US" baseline="0" dirty="0"/>
              <a:t>SI increases because heart rate increases to compensate, and BP eventually decreases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297803-3B30-4700-A5DF-7954D8534AE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1185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jpeg"/><Relationship Id="rId4" Type="http://schemas.openxmlformats.org/officeDocument/2006/relationships/image" Target="../media/image3.wmf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e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e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A0086-4DE5-41E5-92FA-03DC3D59B448}" type="datetimeFigureOut">
              <a:rPr lang="en-US" smtClean="0"/>
              <a:t>6/23/2020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84BFC-4A53-49D8-A38E-AA8482A9FD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2150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A0086-4DE5-41E5-92FA-03DC3D59B448}" type="datetimeFigureOut">
              <a:rPr lang="en-US" smtClean="0"/>
              <a:t>6/23/2020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84BFC-4A53-49D8-A38E-AA8482A9FD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5636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A0086-4DE5-41E5-92FA-03DC3D59B448}" type="datetimeFigureOut">
              <a:rPr lang="en-US" smtClean="0"/>
              <a:t>6/23/2020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84BFC-4A53-49D8-A38E-AA8482A9FD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6589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 descr="Lines_blk.pdf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55" t="6478" b="22982"/>
          <a:stretch/>
        </p:blipFill>
        <p:spPr>
          <a:xfrm>
            <a:off x="873679" y="1582260"/>
            <a:ext cx="8270323" cy="19603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89888" y="1399032"/>
            <a:ext cx="7373112" cy="795528"/>
          </a:xfrm>
          <a:prstGeom prst="rect">
            <a:avLst/>
          </a:prstGeom>
        </p:spPr>
        <p:txBody>
          <a:bodyPr/>
          <a:lstStyle>
            <a:lvl1pPr>
              <a:defRPr sz="2925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453896" y="3694176"/>
            <a:ext cx="6077712" cy="484632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>
                    <a:lumMod val="50000"/>
                  </a:schemeClr>
                </a:solidFill>
                <a:latin typeface="Impact" pitchFamily="34" charset="0"/>
              </a:defRPr>
            </a:lvl1pPr>
            <a:lvl2pPr marL="2571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5143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7715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2858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5430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8002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27" name="Picture 26" descr="Lines_7404.pdf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5206" b="61897"/>
          <a:stretch/>
        </p:blipFill>
        <p:spPr>
          <a:xfrm>
            <a:off x="2" y="1582260"/>
            <a:ext cx="774095" cy="1960372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>
          <a:xfrm>
            <a:off x="5238752" y="6163056"/>
            <a:ext cx="3639101" cy="69494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5238752" y="6781800"/>
            <a:ext cx="3639101" cy="76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dirty="0"/>
          </a:p>
        </p:txBody>
      </p:sp>
      <p:pic>
        <p:nvPicPr>
          <p:cNvPr id="15" name="Picture 14" descr="PU_signature.eps"/>
          <p:cNvPicPr>
            <a:picLocks noChangeAspect="1"/>
          </p:cNvPicPr>
          <p:nvPr userDrawn="1"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334250" y="6215678"/>
            <a:ext cx="1463040" cy="489932"/>
          </a:xfrm>
          <a:prstGeom prst="rect">
            <a:avLst/>
          </a:prstGeom>
        </p:spPr>
      </p:pic>
      <p:pic>
        <p:nvPicPr>
          <p:cNvPr id="16" name="Picture 15" descr="RCHE_K.jpg"/>
          <p:cNvPicPr>
            <a:picLocks noChangeAspect="1"/>
          </p:cNvPicPr>
          <p:nvPr userDrawn="1"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341826" y="6272833"/>
            <a:ext cx="1828800" cy="353569"/>
          </a:xfrm>
          <a:prstGeom prst="rect">
            <a:avLst/>
          </a:prstGeom>
        </p:spPr>
      </p:pic>
      <p:sp>
        <p:nvSpPr>
          <p:cNvPr id="18" name="Text Placeholder 17"/>
          <p:cNvSpPr>
            <a:spLocks noGrp="1"/>
          </p:cNvSpPr>
          <p:nvPr>
            <p:ph type="body" sz="quarter" idx="10" hasCustomPrompt="1"/>
          </p:nvPr>
        </p:nvSpPr>
        <p:spPr>
          <a:xfrm>
            <a:off x="1408684" y="4800664"/>
            <a:ext cx="4708652" cy="347408"/>
          </a:xfrm>
        </p:spPr>
        <p:txBody>
          <a:bodyPr>
            <a:normAutofit/>
          </a:bodyPr>
          <a:lstStyle>
            <a:lvl1pPr>
              <a:buNone/>
              <a:defRPr sz="1013" b="1" baseline="0">
                <a:solidFill>
                  <a:schemeClr val="bg1">
                    <a:lumMod val="50000"/>
                  </a:schemeClr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1407480" y="5157281"/>
            <a:ext cx="4727575" cy="310832"/>
          </a:xfrm>
        </p:spPr>
        <p:txBody>
          <a:bodyPr>
            <a:normAutofit/>
          </a:bodyPr>
          <a:lstStyle>
            <a:lvl1pPr>
              <a:buNone/>
              <a:defRPr sz="73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Presenter title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2" hasCustomPrompt="1"/>
          </p:nvPr>
        </p:nvSpPr>
        <p:spPr>
          <a:xfrm>
            <a:off x="1416622" y="5797423"/>
            <a:ext cx="2250122" cy="393700"/>
          </a:xfrm>
        </p:spPr>
        <p:txBody>
          <a:bodyPr>
            <a:normAutofit/>
          </a:bodyPr>
          <a:lstStyle>
            <a:lvl1pPr>
              <a:buNone/>
              <a:defRPr sz="788" b="1" baseline="0">
                <a:solidFill>
                  <a:srgbClr val="D19B23"/>
                </a:solidFill>
              </a:defRPr>
            </a:lvl1pPr>
          </a:lstStyle>
          <a:p>
            <a:pPr lvl="0"/>
            <a:r>
              <a:rPr lang="en-US" dirty="0"/>
              <a:t>Month Day, Year</a:t>
            </a:r>
          </a:p>
        </p:txBody>
      </p:sp>
      <p:sp>
        <p:nvSpPr>
          <p:cNvPr id="24" name="Text Placeholder 23"/>
          <p:cNvSpPr>
            <a:spLocks noGrp="1"/>
          </p:cNvSpPr>
          <p:nvPr>
            <p:ph type="body" sz="quarter" idx="13"/>
          </p:nvPr>
        </p:nvSpPr>
        <p:spPr>
          <a:xfrm>
            <a:off x="1390651" y="2121917"/>
            <a:ext cx="7359650" cy="804164"/>
          </a:xfrm>
        </p:spPr>
        <p:txBody>
          <a:bodyPr>
            <a:normAutofit/>
          </a:bodyPr>
          <a:lstStyle>
            <a:lvl1pPr>
              <a:buNone/>
              <a:defRPr sz="2925" cap="all" baseline="0">
                <a:solidFill>
                  <a:srgbClr val="D19B23"/>
                </a:solidFill>
                <a:latin typeface="Impact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14"/>
          </p:nvPr>
        </p:nvSpPr>
        <p:spPr>
          <a:xfrm>
            <a:off x="1390144" y="2835089"/>
            <a:ext cx="7378700" cy="1133475"/>
          </a:xfrm>
        </p:spPr>
        <p:txBody>
          <a:bodyPr>
            <a:normAutofit/>
          </a:bodyPr>
          <a:lstStyle>
            <a:lvl1pPr>
              <a:buNone/>
              <a:defRPr sz="2925" cap="all" baseline="0">
                <a:solidFill>
                  <a:srgbClr val="D19B23"/>
                </a:solidFill>
                <a:latin typeface="Impact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950475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719072"/>
            <a:ext cx="8305800" cy="4471416"/>
          </a:xfrm>
        </p:spPr>
        <p:txBody>
          <a:bodyPr>
            <a:normAutofit/>
          </a:bodyPr>
          <a:lstStyle>
            <a:lvl1pPr>
              <a:defRPr sz="1125"/>
            </a:lvl1pPr>
            <a:lvl2pPr>
              <a:defRPr sz="1013"/>
            </a:lvl2pPr>
            <a:lvl3pPr>
              <a:defRPr sz="900"/>
            </a:lvl3pPr>
            <a:lvl4pPr>
              <a:defRPr sz="788"/>
            </a:lvl4pPr>
            <a:lvl5pPr>
              <a:defRPr sz="788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3" name="Rectangle 22"/>
          <p:cNvSpPr/>
          <p:nvPr userDrawn="1"/>
        </p:nvSpPr>
        <p:spPr>
          <a:xfrm>
            <a:off x="0" y="120316"/>
            <a:ext cx="9144000" cy="745316"/>
          </a:xfrm>
          <a:prstGeom prst="rect">
            <a:avLst/>
          </a:prstGeom>
          <a:solidFill>
            <a:srgbClr val="E3AE2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dirty="0"/>
          </a:p>
        </p:txBody>
      </p:sp>
      <p:pic>
        <p:nvPicPr>
          <p:cNvPr id="24" name="Picture 23" descr="h2_lines_white.pdf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37" t="4635" r="32344" b="70473"/>
          <a:stretch/>
        </p:blipFill>
        <p:spPr>
          <a:xfrm>
            <a:off x="0" y="135881"/>
            <a:ext cx="9144000" cy="729752"/>
          </a:xfrm>
          <a:prstGeom prst="rect">
            <a:avLst/>
          </a:prstGeom>
        </p:spPr>
      </p:pic>
      <p:sp>
        <p:nvSpPr>
          <p:cNvPr id="25" name="Rectangle 24"/>
          <p:cNvSpPr/>
          <p:nvPr userDrawn="1"/>
        </p:nvSpPr>
        <p:spPr>
          <a:xfrm>
            <a:off x="0" y="0"/>
            <a:ext cx="9144000" cy="120316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0" hasCustomPrompt="1"/>
          </p:nvPr>
        </p:nvSpPr>
        <p:spPr>
          <a:xfrm>
            <a:off x="228600" y="990600"/>
            <a:ext cx="8153400" cy="481584"/>
          </a:xfrm>
        </p:spPr>
        <p:txBody>
          <a:bodyPr>
            <a:noAutofit/>
          </a:bodyPr>
          <a:lstStyle>
            <a:lvl1pPr>
              <a:buNone/>
              <a:defRPr sz="1575" cap="all" baseline="0">
                <a:solidFill>
                  <a:schemeClr val="bg1">
                    <a:lumMod val="50000"/>
                  </a:schemeClr>
                </a:solidFill>
                <a:latin typeface="Impact" pitchFamily="34" charset="0"/>
              </a:defRPr>
            </a:lvl1pPr>
            <a:lvl2pPr>
              <a:buNone/>
              <a:defRPr sz="1013">
                <a:latin typeface="Impact" pitchFamily="34" charset="0"/>
              </a:defRPr>
            </a:lvl2pPr>
            <a:lvl3pPr>
              <a:buNone/>
              <a:defRPr sz="1013">
                <a:latin typeface="Impact" pitchFamily="34" charset="0"/>
              </a:defRPr>
            </a:lvl3pPr>
            <a:lvl4pPr>
              <a:buNone/>
              <a:defRPr sz="1013">
                <a:latin typeface="Impact" pitchFamily="34" charset="0"/>
              </a:defRPr>
            </a:lvl4pPr>
            <a:lvl5pPr>
              <a:buNone/>
              <a:defRPr sz="1013">
                <a:latin typeface="Impact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5341827" y="6291868"/>
            <a:ext cx="3455464" cy="489932"/>
            <a:chOff x="5341826" y="6197390"/>
            <a:chExt cx="3455464" cy="489932"/>
          </a:xfrm>
        </p:grpSpPr>
        <p:pic>
          <p:nvPicPr>
            <p:cNvPr id="14" name="Picture 13" descr="PU_signature.eps"/>
            <p:cNvPicPr>
              <a:picLocks noChangeAspect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334250" y="6197390"/>
              <a:ext cx="1463040" cy="489932"/>
            </a:xfrm>
            <a:prstGeom prst="rect">
              <a:avLst/>
            </a:prstGeom>
          </p:spPr>
        </p:pic>
        <p:pic>
          <p:nvPicPr>
            <p:cNvPr id="15" name="Picture 14" descr="RCHE_K.jpg"/>
            <p:cNvPicPr>
              <a:picLocks noChangeAspect="1"/>
            </p:cNvPicPr>
            <p:nvPr userDrawn="1"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5341826" y="6254541"/>
              <a:ext cx="1828800" cy="353569"/>
            </a:xfrm>
            <a:prstGeom prst="rect">
              <a:avLst/>
            </a:prstGeom>
          </p:spPr>
        </p:pic>
      </p:grpSp>
      <p:sp>
        <p:nvSpPr>
          <p:cNvPr id="18" name="Text Placeholder 17"/>
          <p:cNvSpPr>
            <a:spLocks noGrp="1"/>
          </p:cNvSpPr>
          <p:nvPr>
            <p:ph type="body" sz="quarter" idx="11"/>
          </p:nvPr>
        </p:nvSpPr>
        <p:spPr>
          <a:xfrm>
            <a:off x="219075" y="264859"/>
            <a:ext cx="8193088" cy="685800"/>
          </a:xfrm>
        </p:spPr>
        <p:txBody>
          <a:bodyPr>
            <a:noAutofit/>
          </a:bodyPr>
          <a:lstStyle>
            <a:lvl1pPr>
              <a:buNone/>
              <a:defRPr sz="2475" cap="all" baseline="0">
                <a:solidFill>
                  <a:schemeClr val="bg1"/>
                </a:solidFill>
                <a:latin typeface="Impact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433565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84BFC-4A53-49D8-A38E-AA8482A9FD77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h2_lines_white.pdf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37" t="4635" r="32344" b="70473"/>
          <a:stretch/>
        </p:blipFill>
        <p:spPr>
          <a:xfrm>
            <a:off x="0" y="135881"/>
            <a:ext cx="9144000" cy="729752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0" y="0"/>
            <a:ext cx="9144000" cy="120316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dirty="0"/>
          </a:p>
        </p:txBody>
      </p:sp>
      <p:sp>
        <p:nvSpPr>
          <p:cNvPr id="9" name="Rectangle 8"/>
          <p:cNvSpPr/>
          <p:nvPr userDrawn="1"/>
        </p:nvSpPr>
        <p:spPr>
          <a:xfrm>
            <a:off x="0" y="120316"/>
            <a:ext cx="9144000" cy="745316"/>
          </a:xfrm>
          <a:prstGeom prst="rect">
            <a:avLst/>
          </a:prstGeom>
          <a:solidFill>
            <a:srgbClr val="E3AE2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dirty="0"/>
          </a:p>
        </p:txBody>
      </p:sp>
      <p:pic>
        <p:nvPicPr>
          <p:cNvPr id="11" name="Picture 10" descr="h2_lines_white.pdf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37" t="4635" r="32344" b="70473"/>
          <a:stretch/>
        </p:blipFill>
        <p:spPr>
          <a:xfrm>
            <a:off x="0" y="102317"/>
            <a:ext cx="9144000" cy="729752"/>
          </a:xfrm>
          <a:prstGeom prst="rect">
            <a:avLst/>
          </a:prstGeom>
        </p:spPr>
      </p:pic>
      <p:sp>
        <p:nvSpPr>
          <p:cNvPr id="10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0" y="153601"/>
            <a:ext cx="8193088" cy="685800"/>
          </a:xfrm>
        </p:spPr>
        <p:txBody>
          <a:bodyPr>
            <a:noAutofit/>
          </a:bodyPr>
          <a:lstStyle>
            <a:lvl1pPr>
              <a:buNone/>
              <a:defRPr sz="2475" cap="all" baseline="0">
                <a:ln>
                  <a:noFill/>
                </a:ln>
                <a:solidFill>
                  <a:sysClr val="windowText" lastClr="000000"/>
                </a:solidFill>
                <a:latin typeface="Impact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5341827" y="6291868"/>
            <a:ext cx="3455464" cy="489932"/>
            <a:chOff x="5341826" y="6197390"/>
            <a:chExt cx="3455464" cy="489932"/>
          </a:xfrm>
        </p:grpSpPr>
        <p:pic>
          <p:nvPicPr>
            <p:cNvPr id="13" name="Picture 12" descr="PU_signature.eps"/>
            <p:cNvPicPr>
              <a:picLocks noChangeAspect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334250" y="6197390"/>
              <a:ext cx="1463040" cy="489932"/>
            </a:xfrm>
            <a:prstGeom prst="rect">
              <a:avLst/>
            </a:prstGeom>
          </p:spPr>
        </p:pic>
        <p:pic>
          <p:nvPicPr>
            <p:cNvPr id="14" name="Picture 13" descr="RCHE_K.jpg"/>
            <p:cNvPicPr>
              <a:picLocks noChangeAspect="1"/>
            </p:cNvPicPr>
            <p:nvPr userDrawn="1"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5341826" y="6254541"/>
              <a:ext cx="1828800" cy="353569"/>
            </a:xfrm>
            <a:prstGeom prst="rect">
              <a:avLst/>
            </a:prstGeom>
          </p:spPr>
        </p:pic>
      </p:grpSp>
      <p:sp>
        <p:nvSpPr>
          <p:cNvPr id="15" name="Content Placeholder 12"/>
          <p:cNvSpPr>
            <a:spLocks noGrp="1"/>
          </p:cNvSpPr>
          <p:nvPr>
            <p:ph sz="quarter" idx="14" hasCustomPrompt="1"/>
          </p:nvPr>
        </p:nvSpPr>
        <p:spPr>
          <a:xfrm>
            <a:off x="190500" y="1028700"/>
            <a:ext cx="8153400" cy="481584"/>
          </a:xfrm>
        </p:spPr>
        <p:txBody>
          <a:bodyPr>
            <a:noAutofit/>
          </a:bodyPr>
          <a:lstStyle>
            <a:lvl1pPr>
              <a:buNone/>
              <a:defRPr sz="2100" cap="all" baseline="0">
                <a:solidFill>
                  <a:schemeClr val="bg1">
                    <a:lumMod val="50000"/>
                  </a:schemeClr>
                </a:solidFill>
                <a:latin typeface="Impact" pitchFamily="34" charset="0"/>
              </a:defRPr>
            </a:lvl1pPr>
            <a:lvl2pPr>
              <a:buNone/>
              <a:defRPr sz="1013">
                <a:latin typeface="Impact" pitchFamily="34" charset="0"/>
              </a:defRPr>
            </a:lvl2pPr>
            <a:lvl3pPr>
              <a:buNone/>
              <a:defRPr sz="1013">
                <a:latin typeface="Impact" pitchFamily="34" charset="0"/>
              </a:defRPr>
            </a:lvl3pPr>
            <a:lvl4pPr>
              <a:buNone/>
              <a:defRPr sz="1013">
                <a:latin typeface="Impact" pitchFamily="34" charset="0"/>
              </a:defRPr>
            </a:lvl4pPr>
            <a:lvl5pPr>
              <a:buNone/>
              <a:defRPr sz="1013">
                <a:latin typeface="Impact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167715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9144000" cy="1178011"/>
          </a:xfrm>
          <a:prstGeom prst="rect">
            <a:avLst/>
          </a:prstGeom>
          <a:solidFill>
            <a:srgbClr val="29A5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0" y="6095830"/>
            <a:ext cx="9144000" cy="762170"/>
          </a:xfrm>
          <a:prstGeom prst="rect">
            <a:avLst/>
          </a:prstGeom>
          <a:solidFill>
            <a:srgbClr val="C28E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 userDrawn="1"/>
        </p:nvSpPr>
        <p:spPr>
          <a:xfrm>
            <a:off x="0" y="1112108"/>
            <a:ext cx="9144000" cy="50648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8199" y="158140"/>
            <a:ext cx="7886700" cy="1019871"/>
          </a:xfrm>
          <a:prstGeom prst="rect">
            <a:avLst/>
          </a:prstGeom>
        </p:spPr>
        <p:txBody>
          <a:bodyPr/>
          <a:lstStyle>
            <a:lvl1pPr>
              <a:defRPr b="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cap="none" baseline="0">
                <a:solidFill>
                  <a:srgbClr val="29A592"/>
                </a:solidFill>
              </a:defRPr>
            </a:lvl1pPr>
            <a:lvl2pPr>
              <a:defRPr>
                <a:solidFill>
                  <a:srgbClr val="29A592"/>
                </a:solidFill>
              </a:defRPr>
            </a:lvl2pPr>
            <a:lvl3pPr>
              <a:defRPr>
                <a:solidFill>
                  <a:srgbClr val="29A592"/>
                </a:solidFill>
              </a:defRPr>
            </a:lvl3pPr>
            <a:lvl4pPr>
              <a:defRPr>
                <a:solidFill>
                  <a:srgbClr val="29A592"/>
                </a:solidFill>
              </a:defRPr>
            </a:lvl4pPr>
            <a:lvl5pPr>
              <a:defRPr>
                <a:solidFill>
                  <a:srgbClr val="29A59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628650" y="6311899"/>
            <a:ext cx="7886700" cy="411017"/>
            <a:chOff x="628650" y="6311899"/>
            <a:chExt cx="7886700" cy="411017"/>
          </a:xfrm>
        </p:grpSpPr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52995" y="6349229"/>
              <a:ext cx="1862355" cy="253422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8650" y="6311899"/>
              <a:ext cx="3605408" cy="41101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6316071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6095830"/>
            <a:ext cx="9144000" cy="762170"/>
          </a:xfrm>
          <a:prstGeom prst="rect">
            <a:avLst/>
          </a:prstGeom>
          <a:solidFill>
            <a:srgbClr val="C28E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 userDrawn="1"/>
        </p:nvSpPr>
        <p:spPr>
          <a:xfrm>
            <a:off x="0" y="1112108"/>
            <a:ext cx="9144000" cy="50648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8199" y="158140"/>
            <a:ext cx="7886700" cy="1019871"/>
          </a:xfrm>
          <a:prstGeom prst="rect">
            <a:avLst/>
          </a:prstGeom>
        </p:spPr>
        <p:txBody>
          <a:bodyPr/>
          <a:lstStyle>
            <a:lvl1pPr>
              <a:defRPr b="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cap="none" baseline="0">
                <a:solidFill>
                  <a:srgbClr val="29A592"/>
                </a:solidFill>
              </a:defRPr>
            </a:lvl1pPr>
            <a:lvl2pPr>
              <a:defRPr>
                <a:solidFill>
                  <a:srgbClr val="29A592"/>
                </a:solidFill>
              </a:defRPr>
            </a:lvl2pPr>
            <a:lvl3pPr>
              <a:defRPr>
                <a:solidFill>
                  <a:srgbClr val="29A592"/>
                </a:solidFill>
              </a:defRPr>
            </a:lvl3pPr>
            <a:lvl4pPr>
              <a:defRPr>
                <a:solidFill>
                  <a:srgbClr val="29A592"/>
                </a:solidFill>
              </a:defRPr>
            </a:lvl4pPr>
            <a:lvl5pPr>
              <a:defRPr>
                <a:solidFill>
                  <a:srgbClr val="29A59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9144000" cy="1178011"/>
          </a:xfrm>
          <a:prstGeom prst="rect">
            <a:avLst/>
          </a:prstGeom>
          <a:solidFill>
            <a:srgbClr val="29A5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8766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A0086-4DE5-41E5-92FA-03DC3D59B448}" type="datetimeFigureOut">
              <a:rPr lang="en-US" smtClean="0"/>
              <a:t>6/23/2020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84BFC-4A53-49D8-A38E-AA8482A9FD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5502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A0086-4DE5-41E5-92FA-03DC3D59B448}" type="datetimeFigureOut">
              <a:rPr lang="en-US" smtClean="0"/>
              <a:t>6/23/2020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84BFC-4A53-49D8-A38E-AA8482A9FD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6002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A0086-4DE5-41E5-92FA-03DC3D59B448}" type="datetimeFigureOut">
              <a:rPr lang="en-US" smtClean="0"/>
              <a:t>6/23/2020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84BFC-4A53-49D8-A38E-AA8482A9FD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8231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A0086-4DE5-41E5-92FA-03DC3D59B448}" type="datetimeFigureOut">
              <a:rPr lang="en-US" smtClean="0"/>
              <a:t>6/23/2020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84BFC-4A53-49D8-A38E-AA8482A9FD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3221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A0086-4DE5-41E5-92FA-03DC3D59B448}" type="datetimeFigureOut">
              <a:rPr lang="en-US" smtClean="0"/>
              <a:t>6/23/2020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84BFC-4A53-49D8-A38E-AA8482A9FD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1680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A0086-4DE5-41E5-92FA-03DC3D59B448}" type="datetimeFigureOut">
              <a:rPr lang="en-US" smtClean="0"/>
              <a:t>6/23/2020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84BFC-4A53-49D8-A38E-AA8482A9FD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00168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A0086-4DE5-41E5-92FA-03DC3D59B448}" type="datetimeFigureOut">
              <a:rPr lang="en-US" smtClean="0"/>
              <a:t>6/23/2020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84BFC-4A53-49D8-A38E-AA8482A9FD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3147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A0086-4DE5-41E5-92FA-03DC3D59B448}" type="datetimeFigureOut">
              <a:rPr lang="en-US" smtClean="0"/>
              <a:t>6/23/2020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84BFC-4A53-49D8-A38E-AA8482A9FD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0617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4A0086-4DE5-41E5-92FA-03DC3D59B448}" type="datetimeFigureOut">
              <a:rPr lang="en-US" smtClean="0"/>
              <a:t>6/23/2020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984BFC-4A53-49D8-A38E-AA8482A9FD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2092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5" name="Group 4"/>
          <p:cNvGrpSpPr/>
          <p:nvPr userDrawn="1"/>
        </p:nvGrpSpPr>
        <p:grpSpPr>
          <a:xfrm>
            <a:off x="628650" y="6311899"/>
            <a:ext cx="7886700" cy="411017"/>
            <a:chOff x="628650" y="6311899"/>
            <a:chExt cx="7886700" cy="411017"/>
          </a:xfrm>
        </p:grpSpPr>
        <p:pic>
          <p:nvPicPr>
            <p:cNvPr id="9" name="Picture 8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52995" y="6349229"/>
              <a:ext cx="1862355" cy="253422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8650" y="6311899"/>
              <a:ext cx="3605408" cy="411017"/>
            </a:xfrm>
            <a:prstGeom prst="rect">
              <a:avLst/>
            </a:prstGeom>
          </p:spPr>
        </p:pic>
      </p:grpSp>
      <p:sp>
        <p:nvSpPr>
          <p:cNvPr id="13" name="Rectangle 12"/>
          <p:cNvSpPr/>
          <p:nvPr userDrawn="1"/>
        </p:nvSpPr>
        <p:spPr>
          <a:xfrm>
            <a:off x="0" y="0"/>
            <a:ext cx="9144000" cy="1178011"/>
          </a:xfrm>
          <a:prstGeom prst="rect">
            <a:avLst/>
          </a:prstGeom>
          <a:solidFill>
            <a:srgbClr val="29A5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0" y="6095830"/>
            <a:ext cx="9144000" cy="762170"/>
          </a:xfrm>
          <a:prstGeom prst="rect">
            <a:avLst/>
          </a:prstGeom>
          <a:solidFill>
            <a:srgbClr val="C28E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itle 1"/>
          <p:cNvSpPr txBox="1">
            <a:spLocks/>
          </p:cNvSpPr>
          <p:nvPr userDrawn="1"/>
        </p:nvSpPr>
        <p:spPr>
          <a:xfrm>
            <a:off x="608199" y="158141"/>
            <a:ext cx="7886700" cy="79436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0" kern="1200" cap="small" baseline="0">
                <a:solidFill>
                  <a:schemeClr val="bg1"/>
                </a:solidFill>
                <a:latin typeface="Impact" panose="020B080603090205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style</a:t>
            </a:r>
          </a:p>
        </p:txBody>
      </p:sp>
      <p:sp>
        <p:nvSpPr>
          <p:cNvPr id="17" name="Content Placeholder 2"/>
          <p:cNvSpPr txBox="1">
            <a:spLocks/>
          </p:cNvSpPr>
          <p:nvPr userDrawn="1"/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kern="1200" cap="none" baseline="0">
                <a:solidFill>
                  <a:srgbClr val="29A592"/>
                </a:solidFill>
                <a:latin typeface="Myriad Pro" panose="020B0503030403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9A592"/>
                </a:solidFill>
                <a:latin typeface="Myriad Pro" panose="020B0503030403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29A592"/>
                </a:solidFill>
                <a:latin typeface="Myriad Pro" panose="020B0503030403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rgbClr val="29A592"/>
                </a:solidFill>
                <a:latin typeface="Myriad Pro" panose="020B0503030403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rgbClr val="29A592"/>
                </a:solidFill>
                <a:latin typeface="Myriad Pro" panose="020B0503030403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628650" y="6311899"/>
            <a:ext cx="7886700" cy="411017"/>
            <a:chOff x="628650" y="6311899"/>
            <a:chExt cx="7886700" cy="411017"/>
          </a:xfrm>
        </p:grpSpPr>
        <p:pic>
          <p:nvPicPr>
            <p:cNvPr id="19" name="Picture 18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52995" y="6349229"/>
              <a:ext cx="1862355" cy="253422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8650" y="6311899"/>
              <a:ext cx="3605408" cy="41101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316890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 cap="small" baseline="0">
          <a:solidFill>
            <a:schemeClr val="bg1"/>
          </a:solidFill>
          <a:latin typeface="Impact" panose="020B080603090205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b="0" kern="1200" cap="small" baseline="0">
          <a:solidFill>
            <a:schemeClr val="bg1"/>
          </a:solidFill>
          <a:latin typeface="Myriad Pro" panose="020B0503030403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Myriad Pro" panose="020B0503030403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bg1"/>
          </a:solidFill>
          <a:latin typeface="Myriad Pro" panose="020B0503030403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bg1"/>
          </a:solidFill>
          <a:latin typeface="Myriad Pro" panose="020B0503030403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bg1"/>
          </a:solidFill>
          <a:latin typeface="Myriad Pro" panose="020B0503030403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8.jpg"/><Relationship Id="rId7" Type="http://schemas.openxmlformats.org/officeDocument/2006/relationships/hyperlink" Target="mailto:madibuzz@purdue.edu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Relationship Id="rId6" Type="http://schemas.microsoft.com/office/2007/relationships/hdphoto" Target="../media/hdphoto1.wdp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13.xm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1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../media/image40.png"/><Relationship Id="rId9" Type="http://schemas.openxmlformats.org/officeDocument/2006/relationships/image" Target="../media/image41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tiff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4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4.xm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4.xm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/><Relationship Id="rId3" Type="http://schemas.openxmlformats.org/officeDocument/2006/relationships/diagramLayout" Target="../diagrams/layout2.xml"/><Relationship Id="rId7" Type="http://schemas.openxmlformats.org/officeDocument/2006/relationships/diagramData" Target="../diagrams/data3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2.xml"/><Relationship Id="rId11" Type="http://schemas.microsoft.com/office/2007/relationships/diagramDrawing" Target="../diagrams/drawing3.xml"/><Relationship Id="rId5" Type="http://schemas.openxmlformats.org/officeDocument/2006/relationships/diagramColors" Target="../diagrams/colors2.xml"/><Relationship Id="rId10" Type="http://schemas.openxmlformats.org/officeDocument/2006/relationships/diagramColors" Target="../diagrams/colors3.xml"/><Relationship Id="rId4" Type="http://schemas.openxmlformats.org/officeDocument/2006/relationships/diagramQuickStyle" Target="../diagrams/quickStyle2.xml"/><Relationship Id="rId9" Type="http://schemas.openxmlformats.org/officeDocument/2006/relationships/diagramQuickStyle" Target="../diagrams/quickStyle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4.xml"/><Relationship Id="rId4" Type="http://schemas.openxmlformats.org/officeDocument/2006/relationships/image" Target="NUL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4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4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4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4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4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4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3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3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188"/>
          <a:stretch/>
        </p:blipFill>
        <p:spPr>
          <a:xfrm>
            <a:off x="0" y="825318"/>
            <a:ext cx="9144000" cy="5353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9781"/>
            <a:ext cx="9143999" cy="988230"/>
          </a:xfrm>
          <a:solidFill>
            <a:srgbClr val="29A592"/>
          </a:solidFill>
        </p:spPr>
        <p:txBody>
          <a:bodyPr>
            <a:normAutofit/>
          </a:bodyPr>
          <a:lstStyle/>
          <a:p>
            <a:pPr algn="ctr"/>
            <a:r>
              <a:rPr lang="en-US" sz="3100" dirty="0"/>
              <a:t>Big Data in Healthcare: Promises, Challenges and Opportunities</a:t>
            </a:r>
            <a:br>
              <a:rPr lang="en-US" sz="3100" dirty="0"/>
            </a:br>
            <a:r>
              <a:rPr lang="en-US" sz="1800" dirty="0">
                <a:latin typeface="Myriad Pro" panose="020B0503030403020204" pitchFamily="34" charset="0"/>
              </a:rPr>
              <a:t>MOHAMMAD ADIBUZZAMAN</a:t>
            </a:r>
            <a:endParaRPr lang="en-US" sz="2000" dirty="0"/>
          </a:p>
        </p:txBody>
      </p:sp>
      <p:sp>
        <p:nvSpPr>
          <p:cNvPr id="36" name="Subtitle 2"/>
          <p:cNvSpPr txBox="1">
            <a:spLocks/>
          </p:cNvSpPr>
          <p:nvPr/>
        </p:nvSpPr>
        <p:spPr>
          <a:xfrm>
            <a:off x="1" y="3240890"/>
            <a:ext cx="9144000" cy="7245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29A59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0" y="2205700"/>
            <a:ext cx="9144001" cy="2070379"/>
            <a:chOff x="-2" y="2061926"/>
            <a:chExt cx="9144001" cy="2070379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831"/>
            <a:stretch/>
          </p:blipFill>
          <p:spPr>
            <a:xfrm>
              <a:off x="-1" y="2507633"/>
              <a:ext cx="9144000" cy="1624672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artisticCrisscrossEtching trans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831"/>
            <a:stretch/>
          </p:blipFill>
          <p:spPr>
            <a:xfrm rot="10800000">
              <a:off x="-2" y="2061926"/>
              <a:ext cx="9144000" cy="1624672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A90E12F-CB11-415D-AA71-C2BB949ABBFF}"/>
              </a:ext>
            </a:extLst>
          </p:cNvPr>
          <p:cNvSpPr txBox="1"/>
          <p:nvPr/>
        </p:nvSpPr>
        <p:spPr>
          <a:xfrm>
            <a:off x="291402" y="4004245"/>
            <a:ext cx="37078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Research Scientist, Purdue University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7"/>
              </a:rPr>
              <a:t>madibuzz@purdue.edu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   @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adibzaman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72F8E15-AF8D-4FB7-AA2C-BE5C52CE42E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401" y="4481000"/>
            <a:ext cx="546611" cy="546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1448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38752" y="3114740"/>
            <a:ext cx="8305800" cy="58136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800" dirty="0"/>
              <a:t>Background</a:t>
            </a:r>
          </a:p>
        </p:txBody>
      </p:sp>
    </p:spTree>
    <p:extLst>
      <p:ext uri="{BB962C8B-B14F-4D97-AF65-F5344CB8AC3E}">
        <p14:creationId xmlns:p14="http://schemas.microsoft.com/office/powerpoint/2010/main" val="11301929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Markov Chain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E1338C-E73C-4EE4-8B92-D87EE6EE12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163" y="1461164"/>
            <a:ext cx="8498844" cy="4634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4351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06F2D6E-49BF-4874-88CD-155463E816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178"/>
          <a:stretch/>
        </p:blipFill>
        <p:spPr>
          <a:xfrm>
            <a:off x="523876" y="1355517"/>
            <a:ext cx="8141282" cy="4569033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Eigenvalues</a:t>
            </a:r>
          </a:p>
        </p:txBody>
      </p:sp>
    </p:spTree>
    <p:extLst>
      <p:ext uri="{BB962C8B-B14F-4D97-AF65-F5344CB8AC3E}">
        <p14:creationId xmlns:p14="http://schemas.microsoft.com/office/powerpoint/2010/main" val="27730627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Mixing Rate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AA0B786-9613-4985-8D69-23567AFBDA6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08" r="6189"/>
          <a:stretch/>
        </p:blipFill>
        <p:spPr>
          <a:xfrm>
            <a:off x="361949" y="1287480"/>
            <a:ext cx="8257443" cy="4751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0594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400" dirty="0"/>
                  <a:t>Defined as heart rate divided by systolic blood pressure [5]</a:t>
                </a:r>
              </a:p>
              <a:p>
                <a:endParaRPr lang="en-US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𝑆𝐼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𝐻𝑅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𝑆𝐵𝑃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r>
                  <a:rPr lang="en-US" sz="2400" dirty="0"/>
                  <a:t>Normal range of 0.5 to 0.7 in healthy adults</a:t>
                </a:r>
              </a:p>
              <a:p>
                <a:r>
                  <a:rPr lang="en-US" sz="2400" dirty="0"/>
                  <a:t>Increasing SI values are associated with poor outcomes in patients with acute circulatory failure [5]</a:t>
                </a:r>
              </a:p>
              <a:p>
                <a:endParaRPr lang="en-US" sz="24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2400" b="0" dirty="0"/>
              </a:p>
              <a:p>
                <a:pPr marL="0" indent="0">
                  <a:buNone/>
                </a:pPr>
                <a:endParaRPr lang="en-US" sz="2400" dirty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028" t="-19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Shock Index (SI)</a:t>
            </a:r>
          </a:p>
        </p:txBody>
      </p:sp>
    </p:spTree>
    <p:extLst>
      <p:ext uri="{BB962C8B-B14F-4D97-AF65-F5344CB8AC3E}">
        <p14:creationId xmlns:p14="http://schemas.microsoft.com/office/powerpoint/2010/main" val="1004950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38752" y="3114740"/>
            <a:ext cx="8305800" cy="58136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800" dirty="0"/>
              <a:t>Animal Study (Previous Work)</a:t>
            </a:r>
          </a:p>
        </p:txBody>
      </p:sp>
    </p:spTree>
    <p:extLst>
      <p:ext uri="{BB962C8B-B14F-4D97-AF65-F5344CB8AC3E}">
        <p14:creationId xmlns:p14="http://schemas.microsoft.com/office/powerpoint/2010/main" val="17446292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67146" y="1663004"/>
            <a:ext cx="8305800" cy="2637323"/>
          </a:xfrm>
        </p:spPr>
        <p:txBody>
          <a:bodyPr>
            <a:noAutofit/>
          </a:bodyPr>
          <a:lstStyle/>
          <a:p>
            <a:r>
              <a:rPr lang="en-US" sz="2000" dirty="0"/>
              <a:t>Immature swine (N=7)</a:t>
            </a:r>
          </a:p>
          <a:p>
            <a:endParaRPr lang="en-US" sz="2000" dirty="0"/>
          </a:p>
          <a:p>
            <a:r>
              <a:rPr lang="en-US" sz="2000" dirty="0"/>
              <a:t>Underwent continuous hemorrhage of 10 ml/kg over 30 minutes as SBP was recorded [4]</a:t>
            </a:r>
          </a:p>
          <a:p>
            <a:endParaRPr lang="en-US" sz="2000" dirty="0"/>
          </a:p>
          <a:p>
            <a:r>
              <a:rPr lang="en-US" sz="2000" dirty="0"/>
              <a:t>Eigenvalues were calculated for each window of 2000 samples (20 seconds)</a:t>
            </a:r>
          </a:p>
          <a:p>
            <a:endParaRPr lang="en-US" sz="2000" dirty="0"/>
          </a:p>
          <a:p>
            <a:r>
              <a:rPr lang="en-US" sz="2000" dirty="0"/>
              <a:t>Correlation coefficients determined between mixing rate and each vital sign (HR, SBP, PP, shock index)</a:t>
            </a: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Animal study: data</a:t>
            </a:r>
          </a:p>
        </p:txBody>
      </p:sp>
    </p:spTree>
    <p:extLst>
      <p:ext uri="{BB962C8B-B14F-4D97-AF65-F5344CB8AC3E}">
        <p14:creationId xmlns:p14="http://schemas.microsoft.com/office/powerpoint/2010/main" val="565398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18675" y="253402"/>
            <a:ext cx="8193088" cy="685800"/>
          </a:xfrm>
        </p:spPr>
        <p:txBody>
          <a:bodyPr/>
          <a:lstStyle/>
          <a:p>
            <a:r>
              <a:rPr lang="en-US" sz="2480" dirty="0">
                <a:solidFill>
                  <a:schemeClr val="tx1"/>
                </a:solidFill>
              </a:rPr>
              <a:t>Algorithm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3924" r="9009" b="3728"/>
          <a:stretch/>
        </p:blipFill>
        <p:spPr>
          <a:xfrm>
            <a:off x="393178" y="1877347"/>
            <a:ext cx="2540977" cy="2587646"/>
          </a:xfrm>
          <a:prstGeom prst="rect">
            <a:avLst/>
          </a:prstGeom>
        </p:spPr>
      </p:pic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6C079707-BD5B-4141-9BBA-50C3A18867D3}"/>
              </a:ext>
            </a:extLst>
          </p:cNvPr>
          <p:cNvSpPr/>
          <p:nvPr/>
        </p:nvSpPr>
        <p:spPr>
          <a:xfrm>
            <a:off x="4144682" y="1877347"/>
            <a:ext cx="1042410" cy="1042410"/>
          </a:xfrm>
          <a:custGeom>
            <a:avLst/>
            <a:gdLst>
              <a:gd name="connsiteX0" fmla="*/ 0 w 1042410"/>
              <a:gd name="connsiteY0" fmla="*/ 521205 h 1042410"/>
              <a:gd name="connsiteX1" fmla="*/ 521205 w 1042410"/>
              <a:gd name="connsiteY1" fmla="*/ 0 h 1042410"/>
              <a:gd name="connsiteX2" fmla="*/ 1042410 w 1042410"/>
              <a:gd name="connsiteY2" fmla="*/ 521205 h 1042410"/>
              <a:gd name="connsiteX3" fmla="*/ 521205 w 1042410"/>
              <a:gd name="connsiteY3" fmla="*/ 1042410 h 1042410"/>
              <a:gd name="connsiteX4" fmla="*/ 0 w 1042410"/>
              <a:gd name="connsiteY4" fmla="*/ 521205 h 1042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2410" h="1042410">
                <a:moveTo>
                  <a:pt x="0" y="521205"/>
                </a:moveTo>
                <a:cubicBezTo>
                  <a:pt x="0" y="233351"/>
                  <a:pt x="233351" y="0"/>
                  <a:pt x="521205" y="0"/>
                </a:cubicBezTo>
                <a:cubicBezTo>
                  <a:pt x="809059" y="0"/>
                  <a:pt x="1042410" y="233351"/>
                  <a:pt x="1042410" y="521205"/>
                </a:cubicBezTo>
                <a:cubicBezTo>
                  <a:pt x="1042410" y="809059"/>
                  <a:pt x="809059" y="1042410"/>
                  <a:pt x="521205" y="1042410"/>
                </a:cubicBezTo>
                <a:cubicBezTo>
                  <a:pt x="233351" y="1042410"/>
                  <a:pt x="0" y="809059"/>
                  <a:pt x="0" y="521205"/>
                </a:cubicBezTo>
                <a:close/>
              </a:path>
            </a:pathLst>
          </a:custGeom>
          <a:noFill/>
          <a:ln w="25400">
            <a:solidFill>
              <a:schemeClr val="tx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67897" tIns="167897" rIns="167897" bIns="167897" numCol="1" spcCol="1270" anchor="ctr" anchorCtr="0">
            <a:noAutofit/>
          </a:bodyPr>
          <a:lstStyle/>
          <a:p>
            <a:pPr marL="0" lvl="0" indent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200" b="1" kern="1200" dirty="0">
                <a:solidFill>
                  <a:schemeClr val="tx1"/>
                </a:solidFill>
              </a:rPr>
              <a:t>State 2 (75-80 mmHg)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251C8E96-2997-4759-A7A8-9737BBFDDEF4}"/>
              </a:ext>
            </a:extLst>
          </p:cNvPr>
          <p:cNvSpPr/>
          <p:nvPr/>
        </p:nvSpPr>
        <p:spPr>
          <a:xfrm rot="3600000">
            <a:off x="4923849" y="2885312"/>
            <a:ext cx="277601" cy="351813"/>
          </a:xfrm>
          <a:custGeom>
            <a:avLst/>
            <a:gdLst>
              <a:gd name="connsiteX0" fmla="*/ 0 w 277601"/>
              <a:gd name="connsiteY0" fmla="*/ 70363 h 351813"/>
              <a:gd name="connsiteX1" fmla="*/ 138801 w 277601"/>
              <a:gd name="connsiteY1" fmla="*/ 70363 h 351813"/>
              <a:gd name="connsiteX2" fmla="*/ 138801 w 277601"/>
              <a:gd name="connsiteY2" fmla="*/ 0 h 351813"/>
              <a:gd name="connsiteX3" fmla="*/ 277601 w 277601"/>
              <a:gd name="connsiteY3" fmla="*/ 175907 h 351813"/>
              <a:gd name="connsiteX4" fmla="*/ 138801 w 277601"/>
              <a:gd name="connsiteY4" fmla="*/ 351813 h 351813"/>
              <a:gd name="connsiteX5" fmla="*/ 138801 w 277601"/>
              <a:gd name="connsiteY5" fmla="*/ 281450 h 351813"/>
              <a:gd name="connsiteX6" fmla="*/ 0 w 277601"/>
              <a:gd name="connsiteY6" fmla="*/ 281450 h 351813"/>
              <a:gd name="connsiteX7" fmla="*/ 0 w 277601"/>
              <a:gd name="connsiteY7" fmla="*/ 70363 h 3518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7601" h="351813">
                <a:moveTo>
                  <a:pt x="0" y="70363"/>
                </a:moveTo>
                <a:lnTo>
                  <a:pt x="138801" y="70363"/>
                </a:lnTo>
                <a:lnTo>
                  <a:pt x="138801" y="0"/>
                </a:lnTo>
                <a:lnTo>
                  <a:pt x="277601" y="175907"/>
                </a:lnTo>
                <a:lnTo>
                  <a:pt x="138801" y="351813"/>
                </a:lnTo>
                <a:lnTo>
                  <a:pt x="138801" y="281450"/>
                </a:lnTo>
                <a:lnTo>
                  <a:pt x="0" y="281450"/>
                </a:lnTo>
                <a:lnTo>
                  <a:pt x="0" y="70363"/>
                </a:lnTo>
                <a:close/>
              </a:path>
            </a:pathLst>
          </a:custGeom>
          <a:noFill/>
          <a:ln w="25400">
            <a:solidFill>
              <a:schemeClr val="tx1"/>
            </a:solidFill>
          </a:ln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70362" rIns="83279" bIns="70363" numCol="1" spcCol="1270" anchor="ctr" anchorCtr="0">
            <a:noAutofit/>
          </a:bodyPr>
          <a:lstStyle/>
          <a:p>
            <a:pPr marL="0" lvl="0" indent="0" algn="ctr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1500" b="1" kern="1200">
              <a:solidFill>
                <a:schemeClr val="tx1"/>
              </a:solidFill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EC39F6B-3FBE-4A40-A845-3A9D86A1E4DD}"/>
              </a:ext>
            </a:extLst>
          </p:cNvPr>
          <p:cNvSpPr/>
          <p:nvPr/>
        </p:nvSpPr>
        <p:spPr>
          <a:xfrm>
            <a:off x="4936920" y="3224997"/>
            <a:ext cx="1042410" cy="1042410"/>
          </a:xfrm>
          <a:custGeom>
            <a:avLst/>
            <a:gdLst>
              <a:gd name="connsiteX0" fmla="*/ 0 w 1042410"/>
              <a:gd name="connsiteY0" fmla="*/ 521205 h 1042410"/>
              <a:gd name="connsiteX1" fmla="*/ 521205 w 1042410"/>
              <a:gd name="connsiteY1" fmla="*/ 0 h 1042410"/>
              <a:gd name="connsiteX2" fmla="*/ 1042410 w 1042410"/>
              <a:gd name="connsiteY2" fmla="*/ 521205 h 1042410"/>
              <a:gd name="connsiteX3" fmla="*/ 521205 w 1042410"/>
              <a:gd name="connsiteY3" fmla="*/ 1042410 h 1042410"/>
              <a:gd name="connsiteX4" fmla="*/ 0 w 1042410"/>
              <a:gd name="connsiteY4" fmla="*/ 521205 h 1042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2410" h="1042410">
                <a:moveTo>
                  <a:pt x="0" y="521205"/>
                </a:moveTo>
                <a:cubicBezTo>
                  <a:pt x="0" y="233351"/>
                  <a:pt x="233351" y="0"/>
                  <a:pt x="521205" y="0"/>
                </a:cubicBezTo>
                <a:cubicBezTo>
                  <a:pt x="809059" y="0"/>
                  <a:pt x="1042410" y="233351"/>
                  <a:pt x="1042410" y="521205"/>
                </a:cubicBezTo>
                <a:cubicBezTo>
                  <a:pt x="1042410" y="809059"/>
                  <a:pt x="809059" y="1042410"/>
                  <a:pt x="521205" y="1042410"/>
                </a:cubicBezTo>
                <a:cubicBezTo>
                  <a:pt x="233351" y="1042410"/>
                  <a:pt x="0" y="809059"/>
                  <a:pt x="0" y="521205"/>
                </a:cubicBezTo>
                <a:close/>
              </a:path>
            </a:pathLst>
          </a:custGeom>
          <a:noFill/>
          <a:ln w="25400">
            <a:solidFill>
              <a:schemeClr val="tx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67897" tIns="167897" rIns="167897" bIns="167897" numCol="1" spcCol="1270" anchor="ctr" anchorCtr="0">
            <a:noAutofit/>
          </a:bodyPr>
          <a:lstStyle/>
          <a:p>
            <a:pPr marL="0" lvl="0" indent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200" b="1" kern="1200" dirty="0">
                <a:solidFill>
                  <a:schemeClr val="tx1"/>
                </a:solidFill>
              </a:rPr>
              <a:t>State 3 (80-85 mmHg)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CC65C776-73C1-4670-A667-9F4E8F912ABF}"/>
              </a:ext>
            </a:extLst>
          </p:cNvPr>
          <p:cNvSpPr/>
          <p:nvPr/>
        </p:nvSpPr>
        <p:spPr>
          <a:xfrm>
            <a:off x="4544087" y="3570295"/>
            <a:ext cx="277602" cy="351813"/>
          </a:xfrm>
          <a:custGeom>
            <a:avLst/>
            <a:gdLst>
              <a:gd name="connsiteX0" fmla="*/ 0 w 277601"/>
              <a:gd name="connsiteY0" fmla="*/ 70363 h 351813"/>
              <a:gd name="connsiteX1" fmla="*/ 138801 w 277601"/>
              <a:gd name="connsiteY1" fmla="*/ 70363 h 351813"/>
              <a:gd name="connsiteX2" fmla="*/ 138801 w 277601"/>
              <a:gd name="connsiteY2" fmla="*/ 0 h 351813"/>
              <a:gd name="connsiteX3" fmla="*/ 277601 w 277601"/>
              <a:gd name="connsiteY3" fmla="*/ 175907 h 351813"/>
              <a:gd name="connsiteX4" fmla="*/ 138801 w 277601"/>
              <a:gd name="connsiteY4" fmla="*/ 351813 h 351813"/>
              <a:gd name="connsiteX5" fmla="*/ 138801 w 277601"/>
              <a:gd name="connsiteY5" fmla="*/ 281450 h 351813"/>
              <a:gd name="connsiteX6" fmla="*/ 0 w 277601"/>
              <a:gd name="connsiteY6" fmla="*/ 281450 h 351813"/>
              <a:gd name="connsiteX7" fmla="*/ 0 w 277601"/>
              <a:gd name="connsiteY7" fmla="*/ 70363 h 3518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7601" h="351813">
                <a:moveTo>
                  <a:pt x="277601" y="281450"/>
                </a:moveTo>
                <a:lnTo>
                  <a:pt x="138800" y="281450"/>
                </a:lnTo>
                <a:lnTo>
                  <a:pt x="138800" y="351813"/>
                </a:lnTo>
                <a:lnTo>
                  <a:pt x="0" y="175906"/>
                </a:lnTo>
                <a:lnTo>
                  <a:pt x="138800" y="0"/>
                </a:lnTo>
                <a:lnTo>
                  <a:pt x="138800" y="70363"/>
                </a:lnTo>
                <a:lnTo>
                  <a:pt x="277601" y="70363"/>
                </a:lnTo>
                <a:lnTo>
                  <a:pt x="277601" y="281450"/>
                </a:lnTo>
                <a:close/>
              </a:path>
            </a:pathLst>
          </a:custGeom>
          <a:noFill/>
          <a:ln w="25400">
            <a:solidFill>
              <a:schemeClr val="tx1"/>
            </a:solidFill>
          </a:ln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3280" tIns="70363" rIns="1" bIns="70363" numCol="1" spcCol="1270" anchor="ctr" anchorCtr="0">
            <a:noAutofit/>
          </a:bodyPr>
          <a:lstStyle/>
          <a:p>
            <a:pPr marL="0" lvl="0" indent="0" algn="ctr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1500" b="1" kern="1200">
              <a:solidFill>
                <a:schemeClr val="tx1"/>
              </a:solidFill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0D7C1039-5F8B-48E8-AE9C-C75878BB076C}"/>
              </a:ext>
            </a:extLst>
          </p:cNvPr>
          <p:cNvSpPr/>
          <p:nvPr/>
        </p:nvSpPr>
        <p:spPr>
          <a:xfrm>
            <a:off x="3370732" y="3224997"/>
            <a:ext cx="1042410" cy="1042410"/>
          </a:xfrm>
          <a:custGeom>
            <a:avLst/>
            <a:gdLst>
              <a:gd name="connsiteX0" fmla="*/ 0 w 1042410"/>
              <a:gd name="connsiteY0" fmla="*/ 521205 h 1042410"/>
              <a:gd name="connsiteX1" fmla="*/ 521205 w 1042410"/>
              <a:gd name="connsiteY1" fmla="*/ 0 h 1042410"/>
              <a:gd name="connsiteX2" fmla="*/ 1042410 w 1042410"/>
              <a:gd name="connsiteY2" fmla="*/ 521205 h 1042410"/>
              <a:gd name="connsiteX3" fmla="*/ 521205 w 1042410"/>
              <a:gd name="connsiteY3" fmla="*/ 1042410 h 1042410"/>
              <a:gd name="connsiteX4" fmla="*/ 0 w 1042410"/>
              <a:gd name="connsiteY4" fmla="*/ 521205 h 1042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2410" h="1042410">
                <a:moveTo>
                  <a:pt x="0" y="521205"/>
                </a:moveTo>
                <a:cubicBezTo>
                  <a:pt x="0" y="233351"/>
                  <a:pt x="233351" y="0"/>
                  <a:pt x="521205" y="0"/>
                </a:cubicBezTo>
                <a:cubicBezTo>
                  <a:pt x="809059" y="0"/>
                  <a:pt x="1042410" y="233351"/>
                  <a:pt x="1042410" y="521205"/>
                </a:cubicBezTo>
                <a:cubicBezTo>
                  <a:pt x="1042410" y="809059"/>
                  <a:pt x="809059" y="1042410"/>
                  <a:pt x="521205" y="1042410"/>
                </a:cubicBezTo>
                <a:cubicBezTo>
                  <a:pt x="233351" y="1042410"/>
                  <a:pt x="0" y="809059"/>
                  <a:pt x="0" y="521205"/>
                </a:cubicBezTo>
                <a:close/>
              </a:path>
            </a:pathLst>
          </a:custGeom>
          <a:noFill/>
          <a:ln w="25400">
            <a:solidFill>
              <a:schemeClr val="tx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67897" tIns="167897" rIns="167897" bIns="167897" numCol="1" spcCol="1270" anchor="ctr" anchorCtr="0">
            <a:noAutofit/>
          </a:bodyPr>
          <a:lstStyle/>
          <a:p>
            <a:pPr marL="0" lvl="0" indent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200" b="1" kern="1200" dirty="0">
                <a:solidFill>
                  <a:schemeClr val="tx1"/>
                </a:solidFill>
              </a:rPr>
              <a:t>State 1 (70-75 mmHg)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D09F382A-A685-4CEF-B7E0-AD3E4B687370}"/>
              </a:ext>
            </a:extLst>
          </p:cNvPr>
          <p:cNvSpPr/>
          <p:nvPr/>
        </p:nvSpPr>
        <p:spPr>
          <a:xfrm rot="18000000">
            <a:off x="4140755" y="2898920"/>
            <a:ext cx="277601" cy="351813"/>
          </a:xfrm>
          <a:custGeom>
            <a:avLst/>
            <a:gdLst>
              <a:gd name="connsiteX0" fmla="*/ 0 w 277601"/>
              <a:gd name="connsiteY0" fmla="*/ 70363 h 351813"/>
              <a:gd name="connsiteX1" fmla="*/ 138801 w 277601"/>
              <a:gd name="connsiteY1" fmla="*/ 70363 h 351813"/>
              <a:gd name="connsiteX2" fmla="*/ 138801 w 277601"/>
              <a:gd name="connsiteY2" fmla="*/ 0 h 351813"/>
              <a:gd name="connsiteX3" fmla="*/ 277601 w 277601"/>
              <a:gd name="connsiteY3" fmla="*/ 175907 h 351813"/>
              <a:gd name="connsiteX4" fmla="*/ 138801 w 277601"/>
              <a:gd name="connsiteY4" fmla="*/ 351813 h 351813"/>
              <a:gd name="connsiteX5" fmla="*/ 138801 w 277601"/>
              <a:gd name="connsiteY5" fmla="*/ 281450 h 351813"/>
              <a:gd name="connsiteX6" fmla="*/ 0 w 277601"/>
              <a:gd name="connsiteY6" fmla="*/ 281450 h 351813"/>
              <a:gd name="connsiteX7" fmla="*/ 0 w 277601"/>
              <a:gd name="connsiteY7" fmla="*/ 70363 h 3518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7601" h="351813">
                <a:moveTo>
                  <a:pt x="0" y="70363"/>
                </a:moveTo>
                <a:lnTo>
                  <a:pt x="138801" y="70363"/>
                </a:lnTo>
                <a:lnTo>
                  <a:pt x="138801" y="0"/>
                </a:lnTo>
                <a:lnTo>
                  <a:pt x="277601" y="175907"/>
                </a:lnTo>
                <a:lnTo>
                  <a:pt x="138801" y="351813"/>
                </a:lnTo>
                <a:lnTo>
                  <a:pt x="138801" y="281450"/>
                </a:lnTo>
                <a:lnTo>
                  <a:pt x="0" y="281450"/>
                </a:lnTo>
                <a:lnTo>
                  <a:pt x="0" y="70363"/>
                </a:lnTo>
                <a:close/>
              </a:path>
            </a:pathLst>
          </a:custGeom>
          <a:noFill/>
          <a:ln w="25400">
            <a:solidFill>
              <a:schemeClr val="tx1"/>
            </a:solidFill>
          </a:ln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-1" tIns="70363" rIns="83280" bIns="70362" numCol="1" spcCol="1270" anchor="ctr" anchorCtr="0">
            <a:noAutofit/>
          </a:bodyPr>
          <a:lstStyle/>
          <a:p>
            <a:pPr marL="0" lvl="0" indent="0" algn="ctr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1500" b="1" kern="1200">
              <a:solidFill>
                <a:schemeClr val="tx1"/>
              </a:solidFill>
            </a:endParaRPr>
          </a:p>
        </p:txBody>
      </p:sp>
      <p:sp>
        <p:nvSpPr>
          <p:cNvPr id="7" name="Right Arrow 6"/>
          <p:cNvSpPr/>
          <p:nvPr/>
        </p:nvSpPr>
        <p:spPr>
          <a:xfrm>
            <a:off x="3038928" y="2725311"/>
            <a:ext cx="591344" cy="371475"/>
          </a:xfrm>
          <a:prstGeom prst="rightArrow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tx1"/>
              </a:solidFill>
            </a:endParaRPr>
          </a:p>
        </p:txBody>
      </p:sp>
      <p:sp>
        <p:nvSpPr>
          <p:cNvPr id="8" name="Right Arrow 7"/>
          <p:cNvSpPr/>
          <p:nvPr/>
        </p:nvSpPr>
        <p:spPr>
          <a:xfrm>
            <a:off x="5516624" y="2725310"/>
            <a:ext cx="591344" cy="371475"/>
          </a:xfrm>
          <a:prstGeom prst="rightArrow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6340202" y="2500381"/>
                <a:ext cx="2100629" cy="73257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.82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  0.18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  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0.03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  0.93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  0.04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  0.11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  0.89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0202" y="2500381"/>
                <a:ext cx="2100629" cy="732573"/>
              </a:xfrm>
              <a:prstGeom prst="rect">
                <a:avLst/>
              </a:prstGeom>
              <a:blipFill>
                <a:blip r:embed="rId4"/>
                <a:stretch>
                  <a:fillRect r="-2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/>
          <p:cNvSpPr/>
          <p:nvPr/>
        </p:nvSpPr>
        <p:spPr>
          <a:xfrm>
            <a:off x="2178390" y="4135895"/>
            <a:ext cx="4427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[4]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781CA8F-E3AA-4A1C-AEA0-DA0D14EA80F7}"/>
              </a:ext>
            </a:extLst>
          </p:cNvPr>
          <p:cNvSpPr txBox="1"/>
          <p:nvPr/>
        </p:nvSpPr>
        <p:spPr>
          <a:xfrm>
            <a:off x="496954" y="4770233"/>
            <a:ext cx="2942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Arterial Blood Pressure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AB65872-B210-45FD-92DB-39CC24950208}"/>
              </a:ext>
            </a:extLst>
          </p:cNvPr>
          <p:cNvSpPr txBox="1"/>
          <p:nvPr/>
        </p:nvSpPr>
        <p:spPr>
          <a:xfrm>
            <a:off x="3165721" y="4770233"/>
            <a:ext cx="2942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Markov Chain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5F64012-2C1B-40DE-B1A8-F8392BA8B075}"/>
              </a:ext>
            </a:extLst>
          </p:cNvPr>
          <p:cNvSpPr txBox="1"/>
          <p:nvPr/>
        </p:nvSpPr>
        <p:spPr>
          <a:xfrm>
            <a:off x="5812296" y="4733810"/>
            <a:ext cx="2942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Transition Probability Matrix</a:t>
            </a:r>
          </a:p>
        </p:txBody>
      </p:sp>
    </p:spTree>
    <p:extLst>
      <p:ext uri="{BB962C8B-B14F-4D97-AF65-F5344CB8AC3E}">
        <p14:creationId xmlns:p14="http://schemas.microsoft.com/office/powerpoint/2010/main" val="1555587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7" grpId="0" animBg="1"/>
      <p:bldP spid="8" grpId="0" animBg="1"/>
      <p:bldP spid="9" grpId="0"/>
      <p:bldP spid="10" grpId="0"/>
      <p:bldP spid="19" grpId="0"/>
      <p:bldP spid="20" grpId="0"/>
      <p:bldP spid="2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29127" y="2094458"/>
            <a:ext cx="8305800" cy="2785551"/>
          </a:xfrm>
        </p:spPr>
        <p:txBody>
          <a:bodyPr/>
          <a:lstStyle/>
          <a:p>
            <a:r>
              <a:rPr lang="en-US" sz="2400" dirty="0"/>
              <a:t>Second largest eigenvalue, or the mixing rate of the transition probability matrix was computed</a:t>
            </a:r>
            <a:endParaRPr lang="en-US" sz="2288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Algorithm</a:t>
            </a:r>
          </a:p>
        </p:txBody>
      </p:sp>
    </p:spTree>
    <p:extLst>
      <p:ext uri="{BB962C8B-B14F-4D97-AF65-F5344CB8AC3E}">
        <p14:creationId xmlns:p14="http://schemas.microsoft.com/office/powerpoint/2010/main" val="41973607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98938" y="1143001"/>
            <a:ext cx="8387862" cy="5021111"/>
          </a:xfrm>
        </p:spPr>
        <p:txBody>
          <a:bodyPr>
            <a:normAutofit/>
          </a:bodyPr>
          <a:lstStyle/>
          <a:p>
            <a:r>
              <a:rPr lang="en-US" sz="2400" dirty="0"/>
              <a:t>Mixing rates from each successive transition probability matrix are compiled into a single graph [4]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18975" y="263816"/>
            <a:ext cx="8193088" cy="68580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Animal study: Results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6494" t="3567" r="9063" b="2292"/>
          <a:stretch/>
        </p:blipFill>
        <p:spPr>
          <a:xfrm>
            <a:off x="298938" y="3197606"/>
            <a:ext cx="3697870" cy="216838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1648" t="1965" r="2748"/>
          <a:stretch/>
        </p:blipFill>
        <p:spPr>
          <a:xfrm>
            <a:off x="3996807" y="3197606"/>
            <a:ext cx="657581" cy="128036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996807" y="4477969"/>
            <a:ext cx="4427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[4]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0912" y="2752197"/>
            <a:ext cx="3986740" cy="249935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8595359" y="4939439"/>
            <a:ext cx="462012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dirty="0"/>
              <a:t>[4]</a:t>
            </a:r>
          </a:p>
        </p:txBody>
      </p:sp>
      <p:sp>
        <p:nvSpPr>
          <p:cNvPr id="9" name="Frame 8"/>
          <p:cNvSpPr/>
          <p:nvPr/>
        </p:nvSpPr>
        <p:spPr>
          <a:xfrm>
            <a:off x="5409398" y="4709159"/>
            <a:ext cx="827773" cy="631983"/>
          </a:xfrm>
          <a:prstGeom prst="frame">
            <a:avLst>
              <a:gd name="adj1" fmla="val 6117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Frame 9"/>
          <p:cNvSpPr/>
          <p:nvPr/>
        </p:nvSpPr>
        <p:spPr>
          <a:xfrm>
            <a:off x="8017843" y="4709158"/>
            <a:ext cx="640184" cy="627957"/>
          </a:xfrm>
          <a:prstGeom prst="frame">
            <a:avLst>
              <a:gd name="adj1" fmla="val 7620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7891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 animBg="1"/>
      <p:bldP spid="9" grpId="0" animBg="1"/>
      <p:bldP spid="1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93D1B-E6F7-43DE-8EF5-4A50AA40C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5C7567-53F9-4C25-8777-24C76D729C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Machine Learning for healthcare</a:t>
            </a:r>
          </a:p>
          <a:p>
            <a:pPr lvl="1"/>
            <a:r>
              <a:rPr lang="en-US" dirty="0"/>
              <a:t>Hemorrhage Detection</a:t>
            </a:r>
          </a:p>
          <a:p>
            <a:pPr lvl="1"/>
            <a:r>
              <a:rPr lang="en-US" dirty="0"/>
              <a:t>Evaluation of Machine Learning Algorithms</a:t>
            </a:r>
          </a:p>
          <a:p>
            <a:r>
              <a:rPr lang="en-US" dirty="0"/>
              <a:t>Compute Framework</a:t>
            </a:r>
          </a:p>
          <a:p>
            <a:r>
              <a:rPr lang="en-US" dirty="0"/>
              <a:t>Causal Inference </a:t>
            </a:r>
          </a:p>
        </p:txBody>
      </p:sp>
    </p:spTree>
    <p:extLst>
      <p:ext uri="{BB962C8B-B14F-4D97-AF65-F5344CB8AC3E}">
        <p14:creationId xmlns:p14="http://schemas.microsoft.com/office/powerpoint/2010/main" val="35238653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Animal study: Results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0674" y="1454918"/>
            <a:ext cx="6512042" cy="4218420"/>
          </a:xfrm>
          <a:prstGeom prst="rect">
            <a:avLst/>
          </a:prstGeom>
        </p:spPr>
      </p:pic>
      <p:sp>
        <p:nvSpPr>
          <p:cNvPr id="10" name="Donut 9"/>
          <p:cNvSpPr/>
          <p:nvPr/>
        </p:nvSpPr>
        <p:spPr>
          <a:xfrm>
            <a:off x="6352674" y="4475747"/>
            <a:ext cx="885524" cy="1216841"/>
          </a:xfrm>
          <a:prstGeom prst="donut">
            <a:avLst>
              <a:gd name="adj" fmla="val 6428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757963" y="5304006"/>
            <a:ext cx="462012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dirty="0"/>
              <a:t>[4]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quarter" idx="10"/>
          </p:nvPr>
        </p:nvSpPr>
        <p:spPr>
          <a:xfrm>
            <a:off x="228600" y="990600"/>
            <a:ext cx="8153400" cy="481584"/>
          </a:xfrm>
        </p:spPr>
        <p:txBody>
          <a:bodyPr/>
          <a:lstStyle/>
          <a:p>
            <a:r>
              <a:rPr lang="en-US" dirty="0"/>
              <a:t>Correlation coefficients</a:t>
            </a:r>
          </a:p>
        </p:txBody>
      </p:sp>
    </p:spTree>
    <p:extLst>
      <p:ext uri="{BB962C8B-B14F-4D97-AF65-F5344CB8AC3E}">
        <p14:creationId xmlns:p14="http://schemas.microsoft.com/office/powerpoint/2010/main" val="1206201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38752" y="3114739"/>
            <a:ext cx="8305800" cy="1011935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2800" dirty="0"/>
              <a:t>Translational Study (Current Work)</a:t>
            </a:r>
          </a:p>
          <a:p>
            <a:pPr marL="0" indent="0" algn="ctr">
              <a:buNone/>
            </a:pPr>
            <a:r>
              <a:rPr lang="en-US" sz="2800" dirty="0"/>
              <a:t>Does the algorithm work with </a:t>
            </a:r>
            <a:r>
              <a:rPr lang="en-US" sz="2800" i="1" dirty="0">
                <a:solidFill>
                  <a:srgbClr val="FF0000"/>
                </a:solidFill>
              </a:rPr>
              <a:t>Humans?</a:t>
            </a:r>
          </a:p>
        </p:txBody>
      </p:sp>
    </p:spTree>
    <p:extLst>
      <p:ext uri="{BB962C8B-B14F-4D97-AF65-F5344CB8AC3E}">
        <p14:creationId xmlns:p14="http://schemas.microsoft.com/office/powerpoint/2010/main" val="3339008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Translational study: Challenge Data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77828" y="1419826"/>
            <a:ext cx="8463756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FF0000"/>
                </a:solidFill>
              </a:rPr>
              <a:t>Minute by minute </a:t>
            </a:r>
            <a:r>
              <a:rPr lang="en-US" sz="2200" dirty="0"/>
              <a:t>data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Acute hypotensive episode (AHE) is defined a period </a:t>
            </a:r>
            <a:r>
              <a:rPr lang="en-US" sz="2200" dirty="0">
                <a:solidFill>
                  <a:srgbClr val="FF0000"/>
                </a:solidFill>
              </a:rPr>
              <a:t>of 30 minutes or more </a:t>
            </a:r>
            <a:r>
              <a:rPr lang="en-US" sz="2200" dirty="0"/>
              <a:t>during which</a:t>
            </a:r>
            <a:r>
              <a:rPr lang="en-US" sz="2200" dirty="0">
                <a:solidFill>
                  <a:srgbClr val="FF0000"/>
                </a:solidFill>
              </a:rPr>
              <a:t> at least 90% </a:t>
            </a:r>
            <a:r>
              <a:rPr lang="en-US" sz="2200" dirty="0"/>
              <a:t>of the mean arterial pressure (MAP) measurements were </a:t>
            </a:r>
            <a:r>
              <a:rPr lang="en-US" sz="2200" dirty="0">
                <a:solidFill>
                  <a:srgbClr val="FF0000"/>
                </a:solidFill>
              </a:rPr>
              <a:t>at or below 60 </a:t>
            </a:r>
            <a:r>
              <a:rPr lang="en-US" sz="2200" dirty="0"/>
              <a:t>mmHg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Training data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/>
              <a:t>Four groups, </a:t>
            </a:r>
            <a:r>
              <a:rPr lang="en-US" sz="2200" dirty="0">
                <a:solidFill>
                  <a:srgbClr val="FF0000"/>
                </a:solidFill>
              </a:rPr>
              <a:t>15 records</a:t>
            </a:r>
            <a:r>
              <a:rPr lang="en-US" sz="2200" dirty="0"/>
              <a:t> for each group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200" b="1" cap="small" dirty="0"/>
              <a:t>Group H1 (acute hypotensive episode in forecast window, treated with pressors)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200" b="1" cap="small" dirty="0"/>
              <a:t>Group H2 (AHE in forecast window, not treated with pressors)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200" b="1" cap="small" dirty="0"/>
              <a:t>Group C1 (records not containing acute hypotensive episodes)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200" b="1" cap="small" dirty="0"/>
              <a:t>Group C2 (AHE, but not in forecast window)</a:t>
            </a:r>
          </a:p>
        </p:txBody>
      </p:sp>
      <p:sp>
        <p:nvSpPr>
          <p:cNvPr id="17" name="Text Placeholder 3"/>
          <p:cNvSpPr txBox="1">
            <a:spLocks/>
          </p:cNvSpPr>
          <p:nvPr/>
        </p:nvSpPr>
        <p:spPr>
          <a:xfrm>
            <a:off x="277828" y="947832"/>
            <a:ext cx="3928412" cy="4507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75" kern="1200" cap="all" baseline="0">
                <a:solidFill>
                  <a:schemeClr val="bg1"/>
                </a:solidFill>
                <a:latin typeface="Impact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tx1"/>
                </a:solidFill>
              </a:rPr>
              <a:t>CINC Challenge Data 2009</a:t>
            </a:r>
          </a:p>
        </p:txBody>
      </p:sp>
    </p:spTree>
    <p:extLst>
      <p:ext uri="{BB962C8B-B14F-4D97-AF65-F5344CB8AC3E}">
        <p14:creationId xmlns:p14="http://schemas.microsoft.com/office/powerpoint/2010/main" val="1192492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19074" y="255329"/>
            <a:ext cx="8610601" cy="687641"/>
          </a:xfrm>
        </p:spPr>
        <p:txBody>
          <a:bodyPr/>
          <a:lstStyle/>
          <a:p>
            <a:r>
              <a:rPr lang="en-US" sz="2480" dirty="0">
                <a:solidFill>
                  <a:schemeClr val="tx1"/>
                </a:solidFill>
              </a:rPr>
              <a:t>Translational study: mimic database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51963" y="1374320"/>
            <a:ext cx="4101165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b="1" dirty="0"/>
              <a:t>MIMIC II Waveform Database Matched Subset </a:t>
            </a:r>
            <a:r>
              <a:rPr lang="en-US" sz="2200" dirty="0"/>
              <a:t>[6]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/>
              <a:t>Challenge data in Matched Subset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/>
              <a:t>Clinical records (SBP, DBP, MAP, HR) – </a:t>
            </a:r>
            <a:r>
              <a:rPr lang="en-US" sz="2200" dirty="0">
                <a:solidFill>
                  <a:srgbClr val="FF0000"/>
                </a:solidFill>
              </a:rPr>
              <a:t>1 reading per minute</a:t>
            </a:r>
            <a:r>
              <a:rPr lang="en-US" sz="2200" dirty="0"/>
              <a:t> [7]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/>
              <a:t>Waveform records (ECGs, continuous blood pressure waveforms) – </a:t>
            </a:r>
            <a:r>
              <a:rPr lang="en-US" sz="2200" dirty="0">
                <a:solidFill>
                  <a:srgbClr val="FF0000"/>
                </a:solidFill>
              </a:rPr>
              <a:t>125 samples </a:t>
            </a:r>
            <a:r>
              <a:rPr lang="en-US" sz="2200" dirty="0"/>
              <a:t>per </a:t>
            </a:r>
            <a:r>
              <a:rPr lang="en-US" sz="2200" i="1" dirty="0"/>
              <a:t>second</a:t>
            </a:r>
            <a:r>
              <a:rPr lang="en-US" sz="2200" dirty="0"/>
              <a:t> [7]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2466" t="9503" r="6702" b="2677"/>
          <a:stretch/>
        </p:blipFill>
        <p:spPr>
          <a:xfrm>
            <a:off x="4257675" y="2322365"/>
            <a:ext cx="4818343" cy="283904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386925" y="5842099"/>
            <a:ext cx="4427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[6]</a:t>
            </a:r>
            <a:endParaRPr lang="en-US" dirty="0"/>
          </a:p>
        </p:txBody>
      </p:sp>
      <p:sp>
        <p:nvSpPr>
          <p:cNvPr id="7" name="Text Placeholder 3"/>
          <p:cNvSpPr txBox="1">
            <a:spLocks/>
          </p:cNvSpPr>
          <p:nvPr/>
        </p:nvSpPr>
        <p:spPr>
          <a:xfrm>
            <a:off x="219074" y="975806"/>
            <a:ext cx="3928412" cy="4507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75" kern="1200" cap="all" baseline="0">
                <a:solidFill>
                  <a:schemeClr val="bg1"/>
                </a:solidFill>
                <a:latin typeface="Impact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tx1"/>
                </a:solidFill>
              </a:rPr>
              <a:t>MIMIC Data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6F9F0CD-B62B-4B01-8988-712FB1EB6712}"/>
              </a:ext>
            </a:extLst>
          </p:cNvPr>
          <p:cNvSpPr/>
          <p:nvPr/>
        </p:nvSpPr>
        <p:spPr>
          <a:xfrm>
            <a:off x="6296026" y="2562225"/>
            <a:ext cx="838200" cy="2368813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924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77031" y="4425117"/>
            <a:ext cx="8305800" cy="1933652"/>
          </a:xfrm>
        </p:spPr>
        <p:txBody>
          <a:bodyPr>
            <a:normAutofit/>
          </a:bodyPr>
          <a:lstStyle/>
          <a:p>
            <a:r>
              <a:rPr lang="en-US" sz="2300" dirty="0"/>
              <a:t>10 minutes prior to onset of forecast window to establish baseline</a:t>
            </a:r>
          </a:p>
          <a:p>
            <a:r>
              <a:rPr lang="en-US" sz="2300" dirty="0"/>
              <a:t>60 minutes of data in forecast window (AHE ~30 minutes into forecast window)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Translational study: Patient Data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031" y="2495644"/>
            <a:ext cx="8364554" cy="478082"/>
          </a:xfrm>
          <a:prstGeom prst="rect">
            <a:avLst/>
          </a:prstGeom>
        </p:spPr>
      </p:pic>
      <p:sp>
        <p:nvSpPr>
          <p:cNvPr id="11" name="Minus 10"/>
          <p:cNvSpPr/>
          <p:nvPr/>
        </p:nvSpPr>
        <p:spPr>
          <a:xfrm rot="5400000">
            <a:off x="1880374" y="2536809"/>
            <a:ext cx="1090248" cy="395751"/>
          </a:xfrm>
          <a:prstGeom prst="mathMinus">
            <a:avLst>
              <a:gd name="adj1" fmla="val 9465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ame 11"/>
          <p:cNvSpPr/>
          <p:nvPr/>
        </p:nvSpPr>
        <p:spPr>
          <a:xfrm>
            <a:off x="1222131" y="2428602"/>
            <a:ext cx="1020555" cy="615461"/>
          </a:xfrm>
          <a:prstGeom prst="frame">
            <a:avLst>
              <a:gd name="adj1" fmla="val 6500"/>
            </a:avLst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Frame 12"/>
          <p:cNvSpPr/>
          <p:nvPr/>
        </p:nvSpPr>
        <p:spPr>
          <a:xfrm>
            <a:off x="2585058" y="2428602"/>
            <a:ext cx="5225443" cy="615461"/>
          </a:xfrm>
          <a:prstGeom prst="frame">
            <a:avLst>
              <a:gd name="adj1" fmla="val 6500"/>
            </a:avLst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77031" y="3611493"/>
            <a:ext cx="22080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/>
              <a:t>Observation Window</a:t>
            </a:r>
          </a:p>
          <a:p>
            <a:pPr algn="r"/>
            <a:r>
              <a:rPr lang="en-US" sz="1600" dirty="0"/>
              <a:t>(noncritical, 10 minutes)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750215" y="3653087"/>
            <a:ext cx="18572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Forecast Window</a:t>
            </a:r>
          </a:p>
          <a:p>
            <a:r>
              <a:rPr lang="en-US" sz="1600" dirty="0"/>
              <a:t>(60 minutes)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179164" y="1663978"/>
            <a:ext cx="24926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T</a:t>
            </a:r>
            <a:r>
              <a:rPr lang="en-US" sz="1600" baseline="-25000" dirty="0"/>
              <a:t>0</a:t>
            </a:r>
            <a:endParaRPr lang="en-US" sz="1600" dirty="0"/>
          </a:p>
          <a:p>
            <a:pPr algn="ctr"/>
            <a:r>
              <a:rPr lang="en-US" sz="1600" dirty="0"/>
              <a:t>(onset of forecast window)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77828" y="1240578"/>
            <a:ext cx="84637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Example Patient BP Waveform Data (125 Hz, ~72 hours total data, T</a:t>
            </a:r>
            <a:r>
              <a:rPr lang="en-US" sz="2000" baseline="-25000" dirty="0"/>
              <a:t>0</a:t>
            </a:r>
            <a:r>
              <a:rPr lang="en-US" sz="2000" dirty="0"/>
              <a:t> known):</a:t>
            </a:r>
          </a:p>
        </p:txBody>
      </p:sp>
      <p:sp>
        <p:nvSpPr>
          <p:cNvPr id="3" name="Right Brace 2"/>
          <p:cNvSpPr/>
          <p:nvPr/>
        </p:nvSpPr>
        <p:spPr>
          <a:xfrm rot="5400000">
            <a:off x="1528767" y="2824875"/>
            <a:ext cx="422031" cy="1005806"/>
          </a:xfrm>
          <a:prstGeom prst="rightBrace">
            <a:avLst>
              <a:gd name="adj1" fmla="val 8333"/>
              <a:gd name="adj2" fmla="val 82664"/>
            </a:avLst>
          </a:prstGeom>
          <a:ln w="1651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Brace 20"/>
          <p:cNvSpPr/>
          <p:nvPr/>
        </p:nvSpPr>
        <p:spPr>
          <a:xfrm rot="5400000">
            <a:off x="5002233" y="722814"/>
            <a:ext cx="422031" cy="5179751"/>
          </a:xfrm>
          <a:prstGeom prst="rightBrace">
            <a:avLst>
              <a:gd name="adj1" fmla="val 8333"/>
              <a:gd name="adj2" fmla="val 13494"/>
            </a:avLst>
          </a:prstGeom>
          <a:ln w="1651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Down Arrow 21"/>
          <p:cNvSpPr/>
          <p:nvPr/>
        </p:nvSpPr>
        <p:spPr>
          <a:xfrm rot="12707089">
            <a:off x="5262888" y="3115438"/>
            <a:ext cx="148023" cy="645705"/>
          </a:xfrm>
          <a:prstGeom prst="downArrow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Minus 22"/>
          <p:cNvSpPr/>
          <p:nvPr/>
        </p:nvSpPr>
        <p:spPr>
          <a:xfrm rot="5400000">
            <a:off x="5085541" y="2535800"/>
            <a:ext cx="1090248" cy="395751"/>
          </a:xfrm>
          <a:prstGeom prst="mathMinus">
            <a:avLst>
              <a:gd name="adj1" fmla="val 9465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2906428" y="3689196"/>
            <a:ext cx="32041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/>
              <a:t>AHE of Interest </a:t>
            </a:r>
          </a:p>
          <a:p>
            <a:pPr algn="r"/>
            <a:r>
              <a:rPr lang="en-US" sz="1600" dirty="0"/>
              <a:t>(~30 minutes into Forecast Window)</a:t>
            </a:r>
          </a:p>
        </p:txBody>
      </p:sp>
      <p:sp>
        <p:nvSpPr>
          <p:cNvPr id="17" name="Text Placeholder 3"/>
          <p:cNvSpPr txBox="1">
            <a:spLocks/>
          </p:cNvSpPr>
          <p:nvPr/>
        </p:nvSpPr>
        <p:spPr>
          <a:xfrm>
            <a:off x="277828" y="947832"/>
            <a:ext cx="4541822" cy="4507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75" kern="1200" cap="all" baseline="0">
                <a:solidFill>
                  <a:schemeClr val="bg1"/>
                </a:solidFill>
                <a:latin typeface="Impact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tx1"/>
                </a:solidFill>
              </a:rPr>
              <a:t>MIMIC II Waveform database matched subset</a:t>
            </a:r>
          </a:p>
        </p:txBody>
      </p:sp>
    </p:spTree>
    <p:extLst>
      <p:ext uri="{BB962C8B-B14F-4D97-AF65-F5344CB8AC3E}">
        <p14:creationId xmlns:p14="http://schemas.microsoft.com/office/powerpoint/2010/main" val="400552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5" grpId="0"/>
      <p:bldP spid="18" grpId="0"/>
      <p:bldP spid="19" grpId="0"/>
      <p:bldP spid="3" grpId="0" animBg="1"/>
      <p:bldP spid="21" grpId="0" animBg="1"/>
      <p:bldP spid="22" grpId="0" animBg="1"/>
      <p:bldP spid="23" grpId="0" animBg="1"/>
      <p:bldP spid="2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38752" y="3114740"/>
            <a:ext cx="8305800" cy="58136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800" dirty="0"/>
              <a:t>Translational Study: Results</a:t>
            </a:r>
          </a:p>
        </p:txBody>
      </p:sp>
    </p:spTree>
    <p:extLst>
      <p:ext uri="{BB962C8B-B14F-4D97-AF65-F5344CB8AC3E}">
        <p14:creationId xmlns:p14="http://schemas.microsoft.com/office/powerpoint/2010/main" val="3320763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19501" y="2200335"/>
            <a:ext cx="8305800" cy="3151311"/>
          </a:xfrm>
        </p:spPr>
        <p:txBody>
          <a:bodyPr>
            <a:normAutofit fontScale="92500"/>
          </a:bodyPr>
          <a:lstStyle/>
          <a:p>
            <a:r>
              <a:rPr lang="en-US" sz="2400" dirty="0"/>
              <a:t>30 patient waveforms provided in the MIMIC III Database</a:t>
            </a:r>
          </a:p>
          <a:p>
            <a:pPr lvl="1"/>
            <a:r>
              <a:rPr lang="en-US" sz="2288" dirty="0">
                <a:solidFill>
                  <a:srgbClr val="FF0000"/>
                </a:solidFill>
              </a:rPr>
              <a:t>23 patients</a:t>
            </a:r>
            <a:r>
              <a:rPr lang="en-US" sz="2288" dirty="0"/>
              <a:t> had identifiable locations for T</a:t>
            </a:r>
            <a:r>
              <a:rPr lang="en-US" sz="2288" baseline="-25000" dirty="0"/>
              <a:t>0</a:t>
            </a:r>
            <a:r>
              <a:rPr lang="en-US" sz="2288" dirty="0"/>
              <a:t> in their waveform records</a:t>
            </a:r>
          </a:p>
          <a:p>
            <a:pPr lvl="2"/>
            <a:r>
              <a:rPr lang="en-US" sz="2175" dirty="0">
                <a:solidFill>
                  <a:srgbClr val="FF0000"/>
                </a:solidFill>
              </a:rPr>
              <a:t>15 patients </a:t>
            </a:r>
            <a:r>
              <a:rPr lang="en-US" sz="2175" dirty="0"/>
              <a:t>were visually identified to fit criteria of a decreased MR at AHE compared to baseline values</a:t>
            </a:r>
          </a:p>
          <a:p>
            <a:pPr lvl="2"/>
            <a:r>
              <a:rPr lang="en-US" sz="2175" dirty="0"/>
              <a:t>These 15 patients constitute the </a:t>
            </a:r>
            <a:r>
              <a:rPr lang="en-US" sz="2175" dirty="0">
                <a:solidFill>
                  <a:srgbClr val="FF0000"/>
                </a:solidFill>
              </a:rPr>
              <a:t>selected cohort</a:t>
            </a:r>
          </a:p>
          <a:p>
            <a:pPr lvl="3"/>
            <a:r>
              <a:rPr lang="en-US" sz="2063" dirty="0">
                <a:solidFill>
                  <a:srgbClr val="FF0000"/>
                </a:solidFill>
              </a:rPr>
              <a:t>11 patients </a:t>
            </a:r>
            <a:r>
              <a:rPr lang="en-US" sz="2063" dirty="0"/>
              <a:t>had AHEs with acceptable levels of noise/time since T</a:t>
            </a:r>
            <a:r>
              <a:rPr lang="en-US" sz="2063" baseline="-25000" dirty="0"/>
              <a:t>0</a:t>
            </a:r>
          </a:p>
          <a:p>
            <a:r>
              <a:rPr lang="en-US" sz="2400" dirty="0"/>
              <a:t>Mixing rate, shock index, heart rate, and systolic blood pressure waveforms were generated for all 15 patients in the selected cohort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Patient Waveforms</a:t>
            </a:r>
          </a:p>
        </p:txBody>
      </p:sp>
    </p:spTree>
    <p:extLst>
      <p:ext uri="{BB962C8B-B14F-4D97-AF65-F5344CB8AC3E}">
        <p14:creationId xmlns:p14="http://schemas.microsoft.com/office/powerpoint/2010/main" val="294185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Patient MR waveforms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02" t="1020" r="8298"/>
          <a:stretch/>
        </p:blipFill>
        <p:spPr>
          <a:xfrm>
            <a:off x="95249" y="914400"/>
            <a:ext cx="8801101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9820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Patient SI Waveforms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22" t="2824" r="7381"/>
          <a:stretch/>
        </p:blipFill>
        <p:spPr>
          <a:xfrm>
            <a:off x="9525" y="962025"/>
            <a:ext cx="9001126" cy="522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8226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Patient HR Waveforms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45" t="3539" r="7754"/>
          <a:stretch/>
        </p:blipFill>
        <p:spPr>
          <a:xfrm>
            <a:off x="66674" y="1057870"/>
            <a:ext cx="8934451" cy="5176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45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1567249" y="577574"/>
            <a:ext cx="6048632" cy="447485"/>
          </a:xfrm>
        </p:spPr>
        <p:txBody>
          <a:bodyPr>
            <a:noAutofit/>
          </a:bodyPr>
          <a:lstStyle/>
          <a:p>
            <a:r>
              <a:rPr lang="en-US" sz="2400" b="1" dirty="0"/>
              <a:t>Mixing rate as a measure of hemorrhagic vulnerability in intensive care unit (ICU) patients experiencing acute hypotensive episodes (AHE)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567249" y="1495515"/>
            <a:ext cx="7576751" cy="206210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Brett Collar</a:t>
            </a:r>
            <a:r>
              <a:rPr lang="en-US" baseline="30000" dirty="0"/>
              <a:t>1,2</a:t>
            </a:r>
          </a:p>
          <a:p>
            <a:r>
              <a:rPr lang="en-US" dirty="0"/>
              <a:t>Mohammad Adibuzzaman</a:t>
            </a:r>
            <a:r>
              <a:rPr lang="en-US" baseline="30000" dirty="0"/>
              <a:t>1</a:t>
            </a:r>
          </a:p>
          <a:p>
            <a:r>
              <a:rPr lang="en-US" dirty="0"/>
              <a:t>Paul Griffin</a:t>
            </a:r>
            <a:r>
              <a:rPr lang="en-US" baseline="30000" dirty="0"/>
              <a:t>1,3</a:t>
            </a:r>
          </a:p>
          <a:p>
            <a:endParaRPr lang="en-US" dirty="0"/>
          </a:p>
          <a:p>
            <a:br>
              <a:rPr lang="en-GB" sz="1400" dirty="0"/>
            </a:br>
            <a:r>
              <a:rPr lang="en-GB" sz="1400" baseline="30000" dirty="0"/>
              <a:t>1</a:t>
            </a:r>
            <a:r>
              <a:rPr lang="en-GB" sz="1400" dirty="0"/>
              <a:t>Regenstrief Center for Healthcare Engineering, Purdue University, West Lafayette, USA</a:t>
            </a:r>
          </a:p>
          <a:p>
            <a:r>
              <a:rPr lang="en-GB" sz="1400" baseline="30000" dirty="0"/>
              <a:t>2</a:t>
            </a:r>
            <a:r>
              <a:rPr lang="en-GB" sz="1400" dirty="0"/>
              <a:t>School of Biomedical Engineering, Purdue University, West Lafayette, USA</a:t>
            </a:r>
            <a:endParaRPr lang="en-US" sz="1400" dirty="0"/>
          </a:p>
          <a:p>
            <a:r>
              <a:rPr lang="en-GB" sz="1400" baseline="30000" dirty="0"/>
              <a:t>3</a:t>
            </a:r>
            <a:r>
              <a:rPr lang="en-GB" sz="1400" dirty="0"/>
              <a:t>School of Industrial Engineering, Purdue University, West Lafayette, USA</a:t>
            </a:r>
          </a:p>
        </p:txBody>
      </p:sp>
    </p:spTree>
    <p:extLst>
      <p:ext uri="{BB962C8B-B14F-4D97-AF65-F5344CB8AC3E}">
        <p14:creationId xmlns:p14="http://schemas.microsoft.com/office/powerpoint/2010/main" val="10094138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Patient SBP Waveforms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27" t="2514" r="7383"/>
          <a:stretch/>
        </p:blipFill>
        <p:spPr>
          <a:xfrm>
            <a:off x="85725" y="1028699"/>
            <a:ext cx="8972550" cy="5242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7033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00251" y="2076450"/>
            <a:ext cx="8305800" cy="3409950"/>
          </a:xfrm>
        </p:spPr>
        <p:txBody>
          <a:bodyPr>
            <a:normAutofit/>
          </a:bodyPr>
          <a:lstStyle/>
          <a:p>
            <a:r>
              <a:rPr lang="en-US" sz="2400" dirty="0"/>
              <a:t>Correlation coefficients were calculated for all 23 patient waveforms </a:t>
            </a:r>
          </a:p>
          <a:p>
            <a:pPr lvl="1"/>
            <a:r>
              <a:rPr lang="en-US" sz="2288" dirty="0"/>
              <a:t>Calculations occurred from 10 minutes before T</a:t>
            </a:r>
            <a:r>
              <a:rPr lang="en-US" sz="2288" baseline="-25000" dirty="0"/>
              <a:t>0</a:t>
            </a:r>
            <a:r>
              <a:rPr lang="en-US" sz="2288" dirty="0"/>
              <a:t> to the acute hypotensive episode (AHE)</a:t>
            </a:r>
          </a:p>
          <a:p>
            <a:r>
              <a:rPr lang="en-US" sz="2400" dirty="0"/>
              <a:t>Correlation coefficients were obtained for SBP, SI, and HR</a:t>
            </a:r>
          </a:p>
          <a:p>
            <a:r>
              <a:rPr lang="en-US" sz="2400" dirty="0"/>
              <a:t>Patients organized in order of % change in MR (from baseline to AHE)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Correlation coefficients</a:t>
            </a:r>
          </a:p>
        </p:txBody>
      </p:sp>
    </p:spTree>
    <p:extLst>
      <p:ext uri="{BB962C8B-B14F-4D97-AF65-F5344CB8AC3E}">
        <p14:creationId xmlns:p14="http://schemas.microsoft.com/office/powerpoint/2010/main" val="2731775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Correlation coefficients with SBP, SI, and HR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657225" y="948818"/>
          <a:ext cx="8134350" cy="580257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000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33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716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9945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12951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4177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Patient Number</a:t>
                      </a:r>
                      <a:endParaRPr lang="en-US" sz="15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SBP</a:t>
                      </a:r>
                      <a:endParaRPr lang="en-US" sz="15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u="none" strike="noStrike">
                          <a:solidFill>
                            <a:schemeClr val="tx1"/>
                          </a:solidFill>
                          <a:effectLst/>
                        </a:rPr>
                        <a:t>Shock Index</a:t>
                      </a:r>
                      <a:endParaRPr lang="en-US" sz="1500" b="1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Heart Rate</a:t>
                      </a:r>
                      <a:endParaRPr lang="en-US" sz="15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% Change MR (Baseline)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177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s19603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0.8193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-0.8077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-0.6748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-0.2251%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177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s20658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0.5753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-0.3518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0.2386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-0.2023%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177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s22466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-0.0078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-0.0092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0.038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-0.1358%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177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s23641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0.0158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0.0025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0.0239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-0.0863%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177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s07125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0.5982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-0.5942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-0.7056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-0.0735%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177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s20794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0.8584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-0.8684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Unavailable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-0.0726%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177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s12821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0.1294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-0.2914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-0.347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-0.0573%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4177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s02172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0.0876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-0.1124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-0.1619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-0.0564%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4177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s06349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0.7082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-0.6724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0.5065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-0.0386%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4177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s21817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0.0058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-0.0045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-0.0248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i="0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-0.0100%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4177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s02395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-0.4325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0.4357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-0.0513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i="0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0.0129%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4177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s23015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-0.5404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0.4586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-0.2274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0.0227%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4177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s08718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-0.6418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0.4193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-0.5952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0.0257%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4177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s25699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-0.3199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0.332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0.172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0.0502%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4177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s23594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-0.1319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0.1455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-0.0487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0.1011%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4177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s15687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-0.8177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0.6248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-0.857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0.1149%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4177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s05336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-0.5601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0.3381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-0.0564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0.1695%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4177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s08779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-0.5804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0.6766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0.0041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i="0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0.1790%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4177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s24924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-0.8445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0.815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-0.5856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0.1888%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4177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s19208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-0.2093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0.3965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0.0088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i="0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0.2269%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24177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s26105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-0.9338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0.9018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-0.8893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0.3470%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24177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s23591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-0.7713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0.7657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-0.7379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0.3896%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24177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s24799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-0.6318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0.5606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-0.6767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0.4338%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</a:tbl>
          </a:graphicData>
        </a:graphic>
      </p:graphicFrame>
      <p:sp>
        <p:nvSpPr>
          <p:cNvPr id="6" name="Frame 5"/>
          <p:cNvSpPr/>
          <p:nvPr/>
        </p:nvSpPr>
        <p:spPr>
          <a:xfrm>
            <a:off x="561975" y="1158374"/>
            <a:ext cx="8296275" cy="298952"/>
          </a:xfrm>
          <a:prstGeom prst="frame">
            <a:avLst>
              <a:gd name="adj1" fmla="val 583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Frame 6"/>
          <p:cNvSpPr/>
          <p:nvPr/>
        </p:nvSpPr>
        <p:spPr>
          <a:xfrm>
            <a:off x="561974" y="2139254"/>
            <a:ext cx="8296275" cy="259212"/>
          </a:xfrm>
          <a:prstGeom prst="frame">
            <a:avLst>
              <a:gd name="adj1" fmla="val 583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Frame 7"/>
          <p:cNvSpPr/>
          <p:nvPr/>
        </p:nvSpPr>
        <p:spPr>
          <a:xfrm>
            <a:off x="561975" y="2379415"/>
            <a:ext cx="8296274" cy="290415"/>
          </a:xfrm>
          <a:prstGeom prst="frame">
            <a:avLst>
              <a:gd name="adj1" fmla="val 583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Frame 8"/>
          <p:cNvSpPr/>
          <p:nvPr/>
        </p:nvSpPr>
        <p:spPr>
          <a:xfrm>
            <a:off x="561974" y="3091559"/>
            <a:ext cx="8296275" cy="298952"/>
          </a:xfrm>
          <a:prstGeom prst="frame">
            <a:avLst>
              <a:gd name="adj1" fmla="val 583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1849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/>
          <p:cNvGraphicFramePr>
            <a:graphicFrameLocks noGrp="1"/>
          </p:cNvGraphicFramePr>
          <p:nvPr>
            <p:ph idx="1"/>
          </p:nvPr>
        </p:nvGraphicFramePr>
        <p:xfrm>
          <a:off x="63374" y="1045901"/>
          <a:ext cx="8880601" cy="5717603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3540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219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29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485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53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5336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Patient Number</a:t>
                      </a:r>
                      <a:endParaRPr lang="en-US" sz="1600" b="1" i="1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Diagnosis</a:t>
                      </a:r>
                      <a:endParaRPr lang="en-US" sz="1600" b="1" i="1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Age</a:t>
                      </a:r>
                      <a:endParaRPr lang="en-US" sz="1600" b="1" i="1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Gender</a:t>
                      </a:r>
                      <a:endParaRPr lang="en-US" sz="1600" b="1" i="1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Pressors?</a:t>
                      </a:r>
                      <a:endParaRPr lang="en-US" sz="1600" b="1" i="1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286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50" b="1" u="none" strike="noStrike" dirty="0">
                          <a:effectLst/>
                        </a:rPr>
                        <a:t>s19603</a:t>
                      </a:r>
                      <a:endParaRPr lang="en-US" sz="145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1" u="none" strike="noStrike" dirty="0">
                          <a:effectLst/>
                        </a:rPr>
                        <a:t>Acute Myocardial Infarction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50" b="1" u="none" strike="noStrike" dirty="0">
                          <a:effectLst/>
                        </a:rPr>
                        <a:t>80</a:t>
                      </a:r>
                      <a:endParaRPr lang="en-US" sz="145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50" b="1" u="none" strike="noStrike">
                          <a:effectLst/>
                        </a:rPr>
                        <a:t>F</a:t>
                      </a:r>
                      <a:endParaRPr lang="en-US" sz="145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50" b="1" u="none" strike="noStrike" dirty="0">
                          <a:effectLst/>
                        </a:rPr>
                        <a:t>No Pressors</a:t>
                      </a:r>
                      <a:endParaRPr lang="en-US" sz="145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286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50" b="1" u="none" strike="noStrike" dirty="0">
                          <a:effectLst/>
                        </a:rPr>
                        <a:t>s20658</a:t>
                      </a:r>
                      <a:endParaRPr lang="en-US" sz="145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1" u="none" strike="noStrike" dirty="0">
                          <a:effectLst/>
                        </a:rPr>
                        <a:t>"Status Post" Abdominal Aortic Aneurysm (AAA)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50" b="1" u="none" strike="noStrike" dirty="0">
                          <a:effectLst/>
                        </a:rPr>
                        <a:t>73</a:t>
                      </a:r>
                      <a:endParaRPr lang="en-US" sz="145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50" b="1" u="none" strike="noStrike">
                          <a:effectLst/>
                        </a:rPr>
                        <a:t>F</a:t>
                      </a:r>
                      <a:endParaRPr lang="en-US" sz="145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50" b="1" u="none" strike="noStrike" dirty="0">
                          <a:effectLst/>
                        </a:rPr>
                        <a:t>Pressors</a:t>
                      </a:r>
                      <a:endParaRPr lang="en-US" sz="145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286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50" b="1" u="none" strike="noStrike" dirty="0">
                          <a:effectLst/>
                        </a:rPr>
                        <a:t>s22466</a:t>
                      </a:r>
                      <a:endParaRPr lang="en-US" sz="145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1" u="none" strike="noStrike" dirty="0">
                          <a:effectLst/>
                        </a:rPr>
                        <a:t>Myocardial Infarction, Respiratory Distress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50" b="1" u="none" strike="noStrike" dirty="0">
                          <a:effectLst/>
                        </a:rPr>
                        <a:t>78</a:t>
                      </a:r>
                      <a:endParaRPr lang="en-US" sz="145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50" b="1" u="none" strike="noStrike">
                          <a:effectLst/>
                        </a:rPr>
                        <a:t>F</a:t>
                      </a:r>
                      <a:endParaRPr lang="en-US" sz="145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50" b="1" u="none" strike="noStrike" dirty="0">
                          <a:effectLst/>
                        </a:rPr>
                        <a:t>Pressors</a:t>
                      </a:r>
                      <a:endParaRPr lang="en-US" sz="145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286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50" b="1" u="none" strike="noStrike" dirty="0">
                          <a:effectLst/>
                        </a:rPr>
                        <a:t>s23641</a:t>
                      </a:r>
                      <a:endParaRPr lang="en-US" sz="145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1" u="none" strike="noStrike" dirty="0">
                          <a:effectLst/>
                        </a:rPr>
                        <a:t>Acute Myocardial Infarction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50" b="1" u="none" strike="noStrike" dirty="0">
                          <a:effectLst/>
                        </a:rPr>
                        <a:t>90</a:t>
                      </a:r>
                      <a:endParaRPr lang="en-US" sz="145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50" b="1" u="none" strike="noStrike" dirty="0">
                          <a:effectLst/>
                        </a:rPr>
                        <a:t>M</a:t>
                      </a:r>
                      <a:endParaRPr lang="en-US" sz="145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50" b="1" u="none" strike="noStrike" dirty="0">
                          <a:effectLst/>
                        </a:rPr>
                        <a:t>No Pressors</a:t>
                      </a:r>
                      <a:endParaRPr lang="en-US" sz="145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286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50" b="1" u="none" strike="noStrike">
                          <a:effectLst/>
                        </a:rPr>
                        <a:t>s07125</a:t>
                      </a:r>
                      <a:endParaRPr lang="en-US" sz="145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1" u="none" strike="noStrike" dirty="0">
                          <a:effectLst/>
                        </a:rPr>
                        <a:t>Gastroparesis\J-Tube Placement (</a:t>
                      </a:r>
                      <a:r>
                        <a:rPr lang="en-US" sz="1300" b="1" u="none" strike="noStrike" dirty="0" err="1">
                          <a:effectLst/>
                        </a:rPr>
                        <a:t>Jejunostomy</a:t>
                      </a:r>
                      <a:r>
                        <a:rPr lang="en-US" sz="1300" b="1" u="none" strike="noStrike" dirty="0">
                          <a:effectLst/>
                        </a:rPr>
                        <a:t>)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50" b="1" u="none" strike="noStrike" dirty="0">
                          <a:effectLst/>
                        </a:rPr>
                        <a:t>51</a:t>
                      </a:r>
                      <a:endParaRPr lang="en-US" sz="145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50" b="1" u="none" strike="noStrike" dirty="0">
                          <a:effectLst/>
                        </a:rPr>
                        <a:t>M</a:t>
                      </a:r>
                      <a:endParaRPr lang="en-US" sz="145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50" b="1" u="none" strike="noStrike" dirty="0">
                          <a:effectLst/>
                        </a:rPr>
                        <a:t>Pressors</a:t>
                      </a:r>
                      <a:endParaRPr lang="en-US" sz="145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286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50" b="1" u="none" strike="noStrike">
                          <a:effectLst/>
                        </a:rPr>
                        <a:t>s20794</a:t>
                      </a:r>
                      <a:endParaRPr lang="en-US" sz="145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1" u="none" strike="noStrike" dirty="0">
                          <a:effectLst/>
                        </a:rPr>
                        <a:t>"Rule Out" Myocardial Infarction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50" b="1" u="none" strike="noStrike">
                          <a:effectLst/>
                        </a:rPr>
                        <a:t>84</a:t>
                      </a:r>
                      <a:endParaRPr lang="en-US" sz="145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50" b="1" u="none" strike="noStrike" dirty="0">
                          <a:effectLst/>
                        </a:rPr>
                        <a:t>M</a:t>
                      </a:r>
                      <a:endParaRPr lang="en-US" sz="145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50" b="1" u="none" strike="noStrike" dirty="0">
                          <a:effectLst/>
                        </a:rPr>
                        <a:t>Pressors</a:t>
                      </a:r>
                      <a:endParaRPr lang="en-US" sz="145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286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50" b="1" u="none" strike="noStrike" dirty="0">
                          <a:effectLst/>
                        </a:rPr>
                        <a:t>s12821</a:t>
                      </a:r>
                      <a:endParaRPr lang="en-US" sz="145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1" u="none" strike="noStrike" dirty="0">
                          <a:effectLst/>
                        </a:rPr>
                        <a:t>Congestive Heart Failure, Pneumonia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50" b="1" u="none" strike="noStrike">
                          <a:effectLst/>
                        </a:rPr>
                        <a:t>80</a:t>
                      </a:r>
                      <a:endParaRPr lang="en-US" sz="145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50" b="1" u="none" strike="noStrike" dirty="0">
                          <a:effectLst/>
                        </a:rPr>
                        <a:t>F</a:t>
                      </a:r>
                      <a:endParaRPr lang="en-US" sz="145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50" b="1" u="none" strike="noStrike" dirty="0">
                          <a:effectLst/>
                        </a:rPr>
                        <a:t>Pressors</a:t>
                      </a:r>
                      <a:endParaRPr lang="en-US" sz="145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3286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50" b="1" u="none" strike="noStrike" dirty="0">
                          <a:effectLst/>
                        </a:rPr>
                        <a:t>s02172</a:t>
                      </a:r>
                      <a:endParaRPr lang="en-US" sz="145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1" u="none" strike="noStrike" dirty="0">
                          <a:effectLst/>
                        </a:rPr>
                        <a:t>Interstitial Pulmonary Fibrosis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50" b="1" u="none" strike="noStrike">
                          <a:effectLst/>
                        </a:rPr>
                        <a:t>34</a:t>
                      </a:r>
                      <a:endParaRPr lang="en-US" sz="145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50" b="1" u="none" strike="noStrike" dirty="0">
                          <a:effectLst/>
                        </a:rPr>
                        <a:t>M</a:t>
                      </a:r>
                      <a:endParaRPr lang="en-US" sz="145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50" b="1" u="none" strike="noStrike" dirty="0">
                          <a:effectLst/>
                        </a:rPr>
                        <a:t>No Pressors</a:t>
                      </a:r>
                      <a:endParaRPr lang="en-US" sz="145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3286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50" b="1" u="none" strike="noStrike" dirty="0">
                          <a:effectLst/>
                        </a:rPr>
                        <a:t>s06349</a:t>
                      </a:r>
                      <a:endParaRPr lang="en-US" sz="145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1" u="none" strike="noStrike" dirty="0">
                          <a:effectLst/>
                        </a:rPr>
                        <a:t>Congestive Heart Disease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50" b="1" u="none" strike="noStrike">
                          <a:effectLst/>
                        </a:rPr>
                        <a:t>90</a:t>
                      </a:r>
                      <a:endParaRPr lang="en-US" sz="145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50" b="1" u="none" strike="noStrike" dirty="0">
                          <a:effectLst/>
                        </a:rPr>
                        <a:t>F</a:t>
                      </a:r>
                      <a:endParaRPr lang="en-US" sz="145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50" b="1" u="none" strike="noStrike" dirty="0">
                          <a:effectLst/>
                        </a:rPr>
                        <a:t>Pressors</a:t>
                      </a:r>
                      <a:endParaRPr lang="en-US" sz="145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3286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50" b="1" u="none" strike="noStrike">
                          <a:effectLst/>
                        </a:rPr>
                        <a:t>s21817</a:t>
                      </a:r>
                      <a:endParaRPr lang="en-US" sz="145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1" u="none" strike="noStrike" dirty="0">
                          <a:effectLst/>
                        </a:rPr>
                        <a:t>Congestive Heart Failure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50" b="1" u="none" strike="noStrike">
                          <a:effectLst/>
                        </a:rPr>
                        <a:t>71</a:t>
                      </a:r>
                      <a:endParaRPr lang="en-US" sz="145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50" b="1" u="none" strike="noStrike">
                          <a:effectLst/>
                        </a:rPr>
                        <a:t>F</a:t>
                      </a:r>
                      <a:endParaRPr lang="en-US" sz="145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50" b="1" u="none" strike="noStrike" dirty="0">
                          <a:effectLst/>
                        </a:rPr>
                        <a:t>No Pressors</a:t>
                      </a:r>
                      <a:endParaRPr lang="en-US" sz="145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3286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50" b="1" u="none" strike="noStrike" dirty="0">
                          <a:effectLst/>
                        </a:rPr>
                        <a:t>s02395</a:t>
                      </a:r>
                      <a:endParaRPr lang="en-US" sz="145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1" u="none" strike="noStrike" dirty="0">
                          <a:effectLst/>
                        </a:rPr>
                        <a:t>Coronary Artery Disease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50" b="1" u="none" strike="noStrike" dirty="0">
                          <a:effectLst/>
                        </a:rPr>
                        <a:t>79</a:t>
                      </a:r>
                      <a:endParaRPr lang="en-US" sz="145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50" b="1" u="none" strike="noStrike" dirty="0">
                          <a:effectLst/>
                        </a:rPr>
                        <a:t>F</a:t>
                      </a:r>
                      <a:endParaRPr lang="en-US" sz="145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50" b="1" u="none" strike="noStrike" dirty="0">
                          <a:effectLst/>
                        </a:rPr>
                        <a:t>No Pressors</a:t>
                      </a:r>
                      <a:endParaRPr lang="en-US" sz="145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3286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50" b="1" u="none" strike="noStrike" dirty="0">
                          <a:effectLst/>
                        </a:rPr>
                        <a:t>s23015</a:t>
                      </a:r>
                      <a:endParaRPr lang="en-US" sz="145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1" u="none" strike="noStrike" dirty="0">
                          <a:effectLst/>
                        </a:rPr>
                        <a:t>Critical Aortic Stenosis, Transplant Evaluation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50" b="1" u="none" strike="noStrike" dirty="0">
                          <a:effectLst/>
                        </a:rPr>
                        <a:t>67</a:t>
                      </a:r>
                      <a:endParaRPr lang="en-US" sz="145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50" b="1" u="none" strike="noStrike" dirty="0">
                          <a:effectLst/>
                        </a:rPr>
                        <a:t>M</a:t>
                      </a:r>
                      <a:endParaRPr lang="en-US" sz="145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50" b="1" u="none" strike="noStrike" dirty="0">
                          <a:effectLst/>
                        </a:rPr>
                        <a:t>No Pressors</a:t>
                      </a:r>
                      <a:endParaRPr lang="en-US" sz="145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3286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50" u="none" strike="noStrike" dirty="0">
                          <a:effectLst/>
                        </a:rPr>
                        <a:t>s08718</a:t>
                      </a:r>
                      <a:endParaRPr lang="en-US" sz="145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u="none" strike="noStrike" dirty="0">
                          <a:effectLst/>
                        </a:rPr>
                        <a:t>Respiratory Failure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50" u="none" strike="noStrike" dirty="0">
                          <a:effectLst/>
                        </a:rPr>
                        <a:t>84</a:t>
                      </a:r>
                      <a:endParaRPr lang="en-US" sz="145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50" u="none" strike="noStrike" dirty="0">
                          <a:effectLst/>
                        </a:rPr>
                        <a:t>M</a:t>
                      </a:r>
                      <a:endParaRPr lang="en-US" sz="145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50" u="none" strike="noStrike" dirty="0">
                          <a:effectLst/>
                        </a:rPr>
                        <a:t>Pressors</a:t>
                      </a:r>
                      <a:endParaRPr lang="en-US" sz="145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3286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50" b="1" u="none" strike="noStrike" dirty="0">
                          <a:effectLst/>
                        </a:rPr>
                        <a:t>s25699</a:t>
                      </a:r>
                      <a:endParaRPr lang="en-US" sz="145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1" u="none" strike="noStrike" dirty="0">
                          <a:effectLst/>
                        </a:rPr>
                        <a:t>Cirrhosis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50" b="1" u="none" strike="noStrike" dirty="0">
                          <a:effectLst/>
                        </a:rPr>
                        <a:t>39</a:t>
                      </a:r>
                      <a:endParaRPr lang="en-US" sz="145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50" b="1" u="none" strike="noStrike" dirty="0">
                          <a:effectLst/>
                        </a:rPr>
                        <a:t>M</a:t>
                      </a:r>
                      <a:endParaRPr lang="en-US" sz="145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50" b="1" u="none" strike="noStrike" dirty="0">
                          <a:effectLst/>
                        </a:rPr>
                        <a:t>Pressors</a:t>
                      </a:r>
                      <a:endParaRPr lang="en-US" sz="145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3286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50" u="none" strike="noStrike" dirty="0">
                          <a:effectLst/>
                        </a:rPr>
                        <a:t>s23594</a:t>
                      </a:r>
                      <a:endParaRPr lang="en-US" sz="145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u="none" strike="noStrike" dirty="0">
                          <a:effectLst/>
                        </a:rPr>
                        <a:t>Pneumonia, Respiratory Failure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50" u="none" strike="noStrike" dirty="0">
                          <a:effectLst/>
                        </a:rPr>
                        <a:t>73</a:t>
                      </a:r>
                      <a:endParaRPr lang="en-US" sz="145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50" u="none" strike="noStrike" dirty="0">
                          <a:effectLst/>
                        </a:rPr>
                        <a:t>F</a:t>
                      </a:r>
                      <a:endParaRPr lang="en-US" sz="145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50" u="none" strike="noStrike" dirty="0">
                          <a:effectLst/>
                        </a:rPr>
                        <a:t>No Pressors</a:t>
                      </a:r>
                      <a:endParaRPr lang="en-US" sz="145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3286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50" u="none" strike="noStrike" dirty="0">
                          <a:effectLst/>
                        </a:rPr>
                        <a:t>s15687</a:t>
                      </a:r>
                      <a:endParaRPr lang="en-US" sz="145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u="none" strike="noStrike" dirty="0">
                          <a:effectLst/>
                        </a:rPr>
                        <a:t>Congestive Heart Failure\Cath/SDA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50" u="none" strike="noStrike">
                          <a:effectLst/>
                        </a:rPr>
                        <a:t>88</a:t>
                      </a:r>
                      <a:endParaRPr lang="en-US" sz="14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50" u="none" strike="noStrike" dirty="0">
                          <a:effectLst/>
                        </a:rPr>
                        <a:t>F</a:t>
                      </a:r>
                      <a:endParaRPr lang="en-US" sz="145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50" u="none" strike="noStrike" dirty="0">
                          <a:effectLst/>
                        </a:rPr>
                        <a:t>No Pressors</a:t>
                      </a:r>
                      <a:endParaRPr lang="en-US" sz="145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3286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50" u="none" strike="noStrike" dirty="0">
                          <a:effectLst/>
                        </a:rPr>
                        <a:t>s05336</a:t>
                      </a:r>
                      <a:endParaRPr lang="en-US" sz="145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u="none" strike="noStrike" dirty="0">
                          <a:effectLst/>
                        </a:rPr>
                        <a:t>Coronary Artery Disease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50" u="none" strike="noStrike">
                          <a:effectLst/>
                        </a:rPr>
                        <a:t>45</a:t>
                      </a:r>
                      <a:endParaRPr lang="en-US" sz="14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50" u="none" strike="noStrike" dirty="0">
                          <a:effectLst/>
                        </a:rPr>
                        <a:t>M</a:t>
                      </a:r>
                      <a:endParaRPr lang="en-US" sz="145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50" u="none" strike="noStrike" dirty="0">
                          <a:effectLst/>
                        </a:rPr>
                        <a:t>Pressors</a:t>
                      </a:r>
                      <a:endParaRPr lang="en-US" sz="145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3286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50" b="1" u="none" strike="noStrike" dirty="0">
                          <a:effectLst/>
                        </a:rPr>
                        <a:t>s08779</a:t>
                      </a:r>
                      <a:endParaRPr lang="en-US" sz="145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1" u="none" strike="noStrike" dirty="0">
                          <a:effectLst/>
                        </a:rPr>
                        <a:t>Coronary Artery Disease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50" b="1" u="none" strike="noStrike" dirty="0">
                          <a:effectLst/>
                        </a:rPr>
                        <a:t>56</a:t>
                      </a:r>
                      <a:endParaRPr lang="en-US" sz="145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50" b="1" u="none" strike="noStrike" dirty="0">
                          <a:effectLst/>
                        </a:rPr>
                        <a:t>M</a:t>
                      </a:r>
                      <a:endParaRPr lang="en-US" sz="145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50" b="1" u="none" strike="noStrike" dirty="0">
                          <a:effectLst/>
                        </a:rPr>
                        <a:t>No Pressors</a:t>
                      </a:r>
                      <a:endParaRPr lang="en-US" sz="145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3286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50" u="none" strike="noStrike" dirty="0">
                          <a:effectLst/>
                        </a:rPr>
                        <a:t>s24924</a:t>
                      </a:r>
                      <a:endParaRPr lang="en-US" sz="145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u="none" strike="noStrike" dirty="0">
                          <a:effectLst/>
                        </a:rPr>
                        <a:t>Coronary Artery Disease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50" u="none" strike="noStrike" dirty="0">
                          <a:effectLst/>
                        </a:rPr>
                        <a:t>81</a:t>
                      </a:r>
                      <a:endParaRPr lang="en-US" sz="145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50" u="none" strike="noStrike" dirty="0">
                          <a:effectLst/>
                        </a:rPr>
                        <a:t>F</a:t>
                      </a:r>
                      <a:endParaRPr lang="en-US" sz="145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50" u="none" strike="noStrike" dirty="0">
                          <a:effectLst/>
                        </a:rPr>
                        <a:t>No Pressors</a:t>
                      </a:r>
                      <a:endParaRPr lang="en-US" sz="145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3286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50" b="1" u="none" strike="noStrike" dirty="0">
                          <a:effectLst/>
                        </a:rPr>
                        <a:t>s19208</a:t>
                      </a:r>
                      <a:endParaRPr lang="en-US" sz="145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1" u="none" strike="noStrike" dirty="0">
                          <a:effectLst/>
                        </a:rPr>
                        <a:t>Congestive Heart Failure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50" b="1" u="none" strike="noStrike" dirty="0">
                          <a:effectLst/>
                        </a:rPr>
                        <a:t>81</a:t>
                      </a:r>
                      <a:endParaRPr lang="en-US" sz="145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50" b="1" u="none" strike="noStrike" dirty="0">
                          <a:effectLst/>
                        </a:rPr>
                        <a:t>F</a:t>
                      </a:r>
                      <a:endParaRPr lang="en-US" sz="145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50" b="1" u="none" strike="noStrike" dirty="0">
                          <a:effectLst/>
                        </a:rPr>
                        <a:t>Pressors</a:t>
                      </a:r>
                      <a:endParaRPr lang="en-US" sz="145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23286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50" u="none" strike="noStrike" dirty="0">
                          <a:effectLst/>
                        </a:rPr>
                        <a:t>s26105</a:t>
                      </a:r>
                      <a:endParaRPr lang="en-US" sz="145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u="none" strike="noStrike" dirty="0">
                          <a:effectLst/>
                        </a:rPr>
                        <a:t>CVA, Congestive Heart Failure, Pneumonia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50" u="none" strike="noStrike" dirty="0">
                          <a:effectLst/>
                        </a:rPr>
                        <a:t>48</a:t>
                      </a:r>
                      <a:endParaRPr lang="en-US" sz="145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50" u="none" strike="noStrike" dirty="0">
                          <a:effectLst/>
                        </a:rPr>
                        <a:t>M</a:t>
                      </a:r>
                      <a:endParaRPr lang="en-US" sz="145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50" u="none" strike="noStrike" dirty="0">
                          <a:effectLst/>
                        </a:rPr>
                        <a:t>No Pressors</a:t>
                      </a:r>
                      <a:endParaRPr lang="en-US" sz="145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2903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50" u="none" strike="noStrike" dirty="0">
                          <a:effectLst/>
                        </a:rPr>
                        <a:t>s23591</a:t>
                      </a:r>
                      <a:endParaRPr lang="en-US" sz="145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u="none" strike="noStrike" dirty="0">
                          <a:effectLst/>
                        </a:rPr>
                        <a:t>Shortness of Breath, "Rule Out" Myocardial Infarction, Telemetry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50" u="none" strike="noStrike">
                          <a:effectLst/>
                        </a:rPr>
                        <a:t>86</a:t>
                      </a:r>
                      <a:endParaRPr lang="en-US" sz="14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50" u="none" strike="noStrike" dirty="0">
                          <a:effectLst/>
                        </a:rPr>
                        <a:t>M</a:t>
                      </a:r>
                      <a:endParaRPr lang="en-US" sz="145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50" u="none" strike="noStrike" dirty="0">
                          <a:effectLst/>
                        </a:rPr>
                        <a:t>No Pressors</a:t>
                      </a:r>
                      <a:endParaRPr lang="en-US" sz="145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2836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50" u="none" strike="noStrike" dirty="0">
                          <a:effectLst/>
                        </a:rPr>
                        <a:t>s24799</a:t>
                      </a:r>
                      <a:endParaRPr lang="en-US" sz="145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u="none" strike="noStrike" dirty="0">
                          <a:effectLst/>
                        </a:rPr>
                        <a:t>Coronary Artery Disease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50" u="none" strike="noStrike" dirty="0">
                          <a:effectLst/>
                        </a:rPr>
                        <a:t>66</a:t>
                      </a:r>
                      <a:endParaRPr lang="en-US" sz="145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50" u="none" strike="noStrike" dirty="0">
                          <a:effectLst/>
                        </a:rPr>
                        <a:t>M</a:t>
                      </a:r>
                      <a:endParaRPr lang="en-US" sz="145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50" u="none" strike="noStrike" dirty="0">
                          <a:effectLst/>
                        </a:rPr>
                        <a:t>Pressors</a:t>
                      </a:r>
                      <a:endParaRPr lang="en-US" sz="145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</a:tbl>
          </a:graphicData>
        </a:graphic>
      </p:graphicFrame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Clinical hypotheses for change in mixing rate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7293112" y="1295573"/>
          <a:ext cx="1648674" cy="1635746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6486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3367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50" b="1" u="none" strike="noStrike" dirty="0">
                          <a:effectLst/>
                        </a:rPr>
                        <a:t>No Pressors</a:t>
                      </a:r>
                      <a:endParaRPr lang="en-US" sz="145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367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5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Pressors</a:t>
                      </a:r>
                      <a:endParaRPr lang="en-US" sz="145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367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5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Pressors</a:t>
                      </a:r>
                      <a:endParaRPr lang="en-US" sz="145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367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50" b="1" u="none" strike="noStrike" dirty="0">
                          <a:effectLst/>
                        </a:rPr>
                        <a:t>No Pressors</a:t>
                      </a:r>
                      <a:endParaRPr lang="en-US" sz="145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367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5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Pressors</a:t>
                      </a:r>
                      <a:endParaRPr lang="en-US" sz="145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367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5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Pressors</a:t>
                      </a:r>
                      <a:endParaRPr lang="en-US" sz="145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367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5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Pressors</a:t>
                      </a:r>
                      <a:endParaRPr lang="en-US" sz="145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8" name="Frame 7"/>
          <p:cNvSpPr/>
          <p:nvPr/>
        </p:nvSpPr>
        <p:spPr>
          <a:xfrm>
            <a:off x="7459001" y="1275157"/>
            <a:ext cx="1281237" cy="1683389"/>
          </a:xfrm>
          <a:prstGeom prst="frame">
            <a:avLst>
              <a:gd name="adj1" fmla="val 3138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7290731" y="3395661"/>
          <a:ext cx="1653200" cy="2560778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653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3279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5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No Pressors</a:t>
                      </a:r>
                      <a:endParaRPr lang="en-US" sz="145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279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5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No Pressors</a:t>
                      </a:r>
                      <a:endParaRPr lang="en-US" sz="145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279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5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No Pressors</a:t>
                      </a:r>
                      <a:endParaRPr lang="en-US" sz="145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279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50" u="none" strike="noStrike" dirty="0">
                          <a:effectLst/>
                        </a:rPr>
                        <a:t>Pressors</a:t>
                      </a:r>
                      <a:endParaRPr lang="en-US" sz="145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279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50" b="1" u="none" strike="noStrike" dirty="0">
                          <a:effectLst/>
                        </a:rPr>
                        <a:t>Pressors</a:t>
                      </a:r>
                      <a:endParaRPr lang="en-US" sz="145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279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50" u="none" strike="noStrike" dirty="0">
                          <a:effectLst/>
                        </a:rPr>
                        <a:t>No Pressors</a:t>
                      </a:r>
                      <a:endParaRPr lang="en-US" sz="145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279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50" u="none" strike="noStrike" dirty="0">
                          <a:effectLst/>
                        </a:rPr>
                        <a:t>No Pressors</a:t>
                      </a:r>
                      <a:endParaRPr lang="en-US" sz="145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279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50" u="none" strike="noStrike" dirty="0">
                          <a:effectLst/>
                        </a:rPr>
                        <a:t>Pressors</a:t>
                      </a:r>
                      <a:endParaRPr lang="en-US" sz="145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3279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5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No Pressors</a:t>
                      </a:r>
                      <a:endParaRPr lang="en-US" sz="145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3279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50" u="none" strike="noStrike" dirty="0">
                          <a:effectLst/>
                        </a:rPr>
                        <a:t>No Pressors</a:t>
                      </a:r>
                      <a:endParaRPr lang="en-US" sz="145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3279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50" b="1" u="none" strike="noStrike" dirty="0">
                          <a:effectLst/>
                        </a:rPr>
                        <a:t>Pressors</a:t>
                      </a:r>
                      <a:endParaRPr lang="en-US" sz="145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10" name="Frame 9"/>
          <p:cNvSpPr/>
          <p:nvPr/>
        </p:nvSpPr>
        <p:spPr>
          <a:xfrm>
            <a:off x="7468030" y="3372088"/>
            <a:ext cx="1272208" cy="2607154"/>
          </a:xfrm>
          <a:prstGeom prst="frame">
            <a:avLst>
              <a:gd name="adj1" fmla="val 3138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1417649" y="1297953"/>
          <a:ext cx="4521188" cy="2562054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45211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329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Acute Myocardial Infarction</a:t>
                      </a:r>
                      <a:endParaRPr lang="en-US" sz="1300" b="1" i="0" u="none" strike="noStrike" dirty="0">
                        <a:solidFill>
                          <a:srgbClr val="FF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29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1" u="none" strike="noStrike" dirty="0">
                          <a:effectLst/>
                        </a:rPr>
                        <a:t>"Status Post" Abdominal Aortic Aneurysm (AAA)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29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Myocardial Infarction</a:t>
                      </a:r>
                      <a:r>
                        <a:rPr lang="en-US" sz="1300" b="1" u="none" strike="noStrike" dirty="0">
                          <a:effectLst/>
                        </a:rPr>
                        <a:t>, Respiratory Distress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29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Acute Myocardial Infarction</a:t>
                      </a:r>
                      <a:endParaRPr lang="en-US" sz="1300" b="1" i="0" u="none" strike="noStrike" dirty="0">
                        <a:solidFill>
                          <a:srgbClr val="FF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29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1" u="none" strike="noStrike" dirty="0">
                          <a:effectLst/>
                        </a:rPr>
                        <a:t>Gastroparesis\J-Tube Placement (</a:t>
                      </a:r>
                      <a:r>
                        <a:rPr lang="en-US" sz="1300" b="1" u="none" strike="noStrike" dirty="0" err="1">
                          <a:effectLst/>
                        </a:rPr>
                        <a:t>Jejunostomy</a:t>
                      </a:r>
                      <a:r>
                        <a:rPr lang="en-US" sz="1300" b="1" u="none" strike="noStrike" dirty="0">
                          <a:effectLst/>
                        </a:rPr>
                        <a:t>)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29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"Rule Out" Myocardial Infarction</a:t>
                      </a:r>
                      <a:endParaRPr lang="en-US" sz="1300" b="1" i="0" u="none" strike="noStrike" dirty="0">
                        <a:solidFill>
                          <a:srgbClr val="FF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29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Congestive Heart Failure</a:t>
                      </a:r>
                      <a:r>
                        <a:rPr lang="en-US" sz="1300" b="1" u="none" strike="noStrike" dirty="0">
                          <a:effectLst/>
                        </a:rPr>
                        <a:t>, Pneumonia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29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1" u="none" strike="noStrike" dirty="0">
                          <a:effectLst/>
                        </a:rPr>
                        <a:t>Interstitial Pulmonary Fibrosis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329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Congestive Heart Disease</a:t>
                      </a:r>
                      <a:endParaRPr lang="en-US" sz="1300" b="1" i="0" u="none" strike="noStrike" dirty="0">
                        <a:solidFill>
                          <a:srgbClr val="FF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329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Congestive Heart Failure</a:t>
                      </a:r>
                      <a:endParaRPr lang="en-US" sz="1300" b="1" i="0" u="none" strike="noStrike" dirty="0">
                        <a:solidFill>
                          <a:srgbClr val="FF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329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Coronary Artery Disease</a:t>
                      </a:r>
                      <a:endParaRPr lang="en-US" sz="1300" b="1" i="0" u="none" strike="noStrike" dirty="0">
                        <a:solidFill>
                          <a:srgbClr val="FF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90182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33375" y="950659"/>
            <a:ext cx="8467725" cy="5239829"/>
          </a:xfrm>
        </p:spPr>
        <p:txBody>
          <a:bodyPr>
            <a:normAutofit/>
          </a:bodyPr>
          <a:lstStyle/>
          <a:p>
            <a:r>
              <a:rPr lang="en-US" sz="2400" dirty="0"/>
              <a:t>Diagnosis:</a:t>
            </a:r>
          </a:p>
          <a:p>
            <a:pPr lvl="1"/>
            <a:r>
              <a:rPr lang="en-US" sz="2288" dirty="0">
                <a:solidFill>
                  <a:srgbClr val="FF0000"/>
                </a:solidFill>
              </a:rPr>
              <a:t>Myocardial infarctions </a:t>
            </a:r>
            <a:r>
              <a:rPr lang="en-US" sz="2288" dirty="0"/>
              <a:t>and </a:t>
            </a:r>
            <a:r>
              <a:rPr lang="en-US" sz="2288" dirty="0">
                <a:solidFill>
                  <a:srgbClr val="FF0000"/>
                </a:solidFill>
              </a:rPr>
              <a:t>heart disease </a:t>
            </a:r>
            <a:r>
              <a:rPr lang="en-US" sz="2288" dirty="0"/>
              <a:t>account for 8 of the top 11 “criteria-fitting” patients</a:t>
            </a:r>
          </a:p>
          <a:p>
            <a:r>
              <a:rPr lang="en-US" sz="2400" dirty="0"/>
              <a:t>Age:</a:t>
            </a:r>
          </a:p>
          <a:p>
            <a:pPr lvl="1"/>
            <a:r>
              <a:rPr lang="en-US" sz="2288" dirty="0"/>
              <a:t>Average age of </a:t>
            </a:r>
            <a:r>
              <a:rPr lang="en-US" sz="2288" dirty="0">
                <a:solidFill>
                  <a:srgbClr val="FF0000"/>
                </a:solidFill>
              </a:rPr>
              <a:t>12 </a:t>
            </a:r>
            <a:r>
              <a:rPr lang="en-US" sz="2288" dirty="0"/>
              <a:t>subjects with biggest change: 73 years</a:t>
            </a:r>
          </a:p>
          <a:p>
            <a:pPr lvl="1"/>
            <a:r>
              <a:rPr lang="en-US" sz="2288" dirty="0"/>
              <a:t>Average age of </a:t>
            </a:r>
            <a:r>
              <a:rPr lang="en-US" sz="2288" dirty="0">
                <a:solidFill>
                  <a:srgbClr val="FF0000"/>
                </a:solidFill>
              </a:rPr>
              <a:t>11 </a:t>
            </a:r>
            <a:r>
              <a:rPr lang="en-US" sz="2288" dirty="0"/>
              <a:t>subjects with smallest change: 68 years</a:t>
            </a:r>
          </a:p>
          <a:p>
            <a:pPr lvl="1"/>
            <a:r>
              <a:rPr lang="en-US" sz="2288" dirty="0"/>
              <a:t>Not statistically significant (p = 0.47)</a:t>
            </a:r>
          </a:p>
          <a:p>
            <a:r>
              <a:rPr lang="en-US" sz="2400" dirty="0"/>
              <a:t>Drug Administration:</a:t>
            </a:r>
          </a:p>
          <a:p>
            <a:pPr lvl="1"/>
            <a:r>
              <a:rPr lang="en-US" sz="2288" dirty="0"/>
              <a:t>Patients administered </a:t>
            </a:r>
            <a:r>
              <a:rPr lang="en-US" sz="2288" dirty="0">
                <a:solidFill>
                  <a:srgbClr val="FF0000"/>
                </a:solidFill>
              </a:rPr>
              <a:t>pressors (vasoconstrictors) </a:t>
            </a:r>
            <a:r>
              <a:rPr lang="en-US" sz="2288" dirty="0"/>
              <a:t>account </a:t>
            </a:r>
            <a:r>
              <a:rPr lang="en-US" sz="2288" dirty="0">
                <a:solidFill>
                  <a:srgbClr val="FF0000"/>
                </a:solidFill>
              </a:rPr>
              <a:t>for 5 of the top 7 </a:t>
            </a:r>
            <a:r>
              <a:rPr lang="en-US" sz="2288" dirty="0"/>
              <a:t>selected cohort</a:t>
            </a:r>
          </a:p>
          <a:p>
            <a:pPr lvl="1"/>
            <a:r>
              <a:rPr lang="en-US" sz="2288" dirty="0"/>
              <a:t>Patients </a:t>
            </a:r>
            <a:r>
              <a:rPr lang="en-US" sz="2288" i="1" dirty="0"/>
              <a:t>not</a:t>
            </a:r>
            <a:r>
              <a:rPr lang="en-US" sz="2288" dirty="0"/>
              <a:t> administered pressors account for </a:t>
            </a:r>
            <a:r>
              <a:rPr lang="en-US" sz="2288" dirty="0">
                <a:solidFill>
                  <a:srgbClr val="FF0000"/>
                </a:solidFill>
              </a:rPr>
              <a:t>4 of the bottom 6 </a:t>
            </a:r>
            <a:r>
              <a:rPr lang="en-US" sz="2288" dirty="0"/>
              <a:t>selected cohort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Clinical hypotheses for change In mixing rate</a:t>
            </a:r>
          </a:p>
        </p:txBody>
      </p:sp>
    </p:spTree>
    <p:extLst>
      <p:ext uri="{BB962C8B-B14F-4D97-AF65-F5344CB8AC3E}">
        <p14:creationId xmlns:p14="http://schemas.microsoft.com/office/powerpoint/2010/main" val="589240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Comparing Vital Sign Changes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848518" y="1376554"/>
          <a:ext cx="3467101" cy="161385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835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52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191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8105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19127"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50" b="1" u="none" strike="noStrike" dirty="0">
                          <a:effectLst/>
                          <a:latin typeface="+mn-lt"/>
                        </a:rPr>
                        <a:t>Group Statistics of all Patients</a:t>
                      </a:r>
                    </a:p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5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5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8681">
                <a:tc>
                  <a:txBody>
                    <a:bodyPr/>
                    <a:lstStyle/>
                    <a:p>
                      <a:pPr algn="l" fontAlgn="b"/>
                      <a:endParaRPr lang="en-US" sz="145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Time</a:t>
                      </a: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l-GR" sz="14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Δ</a:t>
                      </a:r>
                      <a:r>
                        <a:rPr lang="en-US" sz="14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SBP</a:t>
                      </a: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l-GR" sz="14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Δ</a:t>
                      </a:r>
                      <a:r>
                        <a:rPr lang="en-US" sz="14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SI</a:t>
                      </a: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l-GR" sz="14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Δ</a:t>
                      </a:r>
                      <a:r>
                        <a:rPr lang="en-US" sz="14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HR</a:t>
                      </a: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8681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5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Median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5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46</a:t>
                      </a: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5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-23.94</a:t>
                      </a:r>
                      <a:endParaRPr lang="en-US" sz="145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5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0.25</a:t>
                      </a:r>
                      <a:endParaRPr lang="en-US" sz="145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5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-0.56</a:t>
                      </a:r>
                      <a:endParaRPr lang="en-US" sz="145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8681">
                <a:tc>
                  <a:txBody>
                    <a:bodyPr/>
                    <a:lstStyle/>
                    <a:p>
                      <a:pPr algn="l" fontAlgn="b"/>
                      <a:r>
                        <a:rPr lang="en-US" sz="145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Min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5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3</a:t>
                      </a: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-147.35</a:t>
                      </a: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0.08</a:t>
                      </a: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-25.21</a:t>
                      </a: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8681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5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Max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5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59</a:t>
                      </a: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4.41</a:t>
                      </a: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2.40</a:t>
                      </a: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18.63</a:t>
                      </a: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4895850" y="1376553"/>
          <a:ext cx="3516313" cy="161385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932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2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500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279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9213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19127"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50" b="1" u="none" strike="noStrike" dirty="0">
                          <a:effectLst/>
                          <a:latin typeface="+mn-lt"/>
                        </a:rPr>
                        <a:t>Group Statistics of “Selected Cohort” Patients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5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5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8681">
                <a:tc>
                  <a:txBody>
                    <a:bodyPr/>
                    <a:lstStyle/>
                    <a:p>
                      <a:pPr algn="l" fontAlgn="b"/>
                      <a:endParaRPr lang="en-US" sz="145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Time</a:t>
                      </a: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el-GR" sz="14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Δ</a:t>
                      </a:r>
                      <a:r>
                        <a:rPr lang="en-US" sz="14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SBP</a:t>
                      </a: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 </a:t>
                      </a:r>
                      <a:r>
                        <a:rPr lang="el-GR" sz="14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Δ</a:t>
                      </a:r>
                      <a:r>
                        <a:rPr lang="en-US" sz="14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SI</a:t>
                      </a: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 </a:t>
                      </a:r>
                      <a:r>
                        <a:rPr lang="el-GR" sz="14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Δ</a:t>
                      </a:r>
                      <a:r>
                        <a:rPr lang="en-US" sz="14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HR</a:t>
                      </a: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8681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5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Median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5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45</a:t>
                      </a: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-19.42</a:t>
                      </a: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0.20</a:t>
                      </a: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2.59</a:t>
                      </a: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8681">
                <a:tc>
                  <a:txBody>
                    <a:bodyPr/>
                    <a:lstStyle/>
                    <a:p>
                      <a:pPr algn="l" fontAlgn="b"/>
                      <a:r>
                        <a:rPr lang="en-US" sz="145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Min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5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3</a:t>
                      </a: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-147.35</a:t>
                      </a: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0.09</a:t>
                      </a: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-6.09</a:t>
                      </a: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8681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5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Max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5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58</a:t>
                      </a: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4.41</a:t>
                      </a: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2.40</a:t>
                      </a: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18.62</a:t>
                      </a: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2896790" y="3952430"/>
          <a:ext cx="3467101" cy="161385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835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52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191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8105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19127"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50" b="1" u="none" strike="noStrike" dirty="0">
                          <a:effectLst/>
                          <a:latin typeface="+mn-lt"/>
                        </a:rPr>
                        <a:t>Group Statistics of Swine Study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5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5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8681">
                <a:tc>
                  <a:txBody>
                    <a:bodyPr/>
                    <a:lstStyle/>
                    <a:p>
                      <a:pPr algn="l" fontAlgn="b"/>
                      <a:endParaRPr lang="en-US" sz="145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Time</a:t>
                      </a: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el-GR" sz="14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Δ</a:t>
                      </a:r>
                      <a:r>
                        <a:rPr lang="en-US" sz="14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SBP</a:t>
                      </a: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 </a:t>
                      </a:r>
                      <a:r>
                        <a:rPr lang="el-GR" sz="14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Δ</a:t>
                      </a:r>
                      <a:r>
                        <a:rPr lang="en-US" sz="14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SI</a:t>
                      </a: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 </a:t>
                      </a:r>
                      <a:r>
                        <a:rPr lang="el-GR" sz="14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Δ</a:t>
                      </a:r>
                      <a:r>
                        <a:rPr lang="en-US" sz="14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HR</a:t>
                      </a: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8681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5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Median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5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13</a:t>
                      </a: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5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-19</a:t>
                      </a:r>
                      <a:endParaRPr lang="en-US" sz="145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5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0.19</a:t>
                      </a:r>
                      <a:endParaRPr lang="en-US" sz="145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5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en-US" sz="145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8681">
                <a:tc>
                  <a:txBody>
                    <a:bodyPr/>
                    <a:lstStyle/>
                    <a:p>
                      <a:pPr algn="l" fontAlgn="b"/>
                      <a:r>
                        <a:rPr lang="en-US" sz="145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Min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5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</a:t>
                      </a: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-38</a:t>
                      </a: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0.04</a:t>
                      </a: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-2</a:t>
                      </a: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8681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5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Max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5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23</a:t>
                      </a: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-1</a:t>
                      </a: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0.37</a:t>
                      </a: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21</a:t>
                      </a: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" name="Frame 7"/>
          <p:cNvSpPr/>
          <p:nvPr/>
        </p:nvSpPr>
        <p:spPr>
          <a:xfrm>
            <a:off x="6105526" y="1981200"/>
            <a:ext cx="933450" cy="1009204"/>
          </a:xfrm>
          <a:prstGeom prst="frame">
            <a:avLst>
              <a:gd name="adj1" fmla="val 269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Frame 8"/>
          <p:cNvSpPr/>
          <p:nvPr/>
        </p:nvSpPr>
        <p:spPr>
          <a:xfrm>
            <a:off x="4090429" y="4557077"/>
            <a:ext cx="904875" cy="1009204"/>
          </a:xfrm>
          <a:prstGeom prst="frame">
            <a:avLst>
              <a:gd name="adj1" fmla="val 269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Frame 9"/>
          <p:cNvSpPr/>
          <p:nvPr/>
        </p:nvSpPr>
        <p:spPr>
          <a:xfrm>
            <a:off x="7013479" y="1980072"/>
            <a:ext cx="654939" cy="1010331"/>
          </a:xfrm>
          <a:prstGeom prst="frame">
            <a:avLst>
              <a:gd name="adj1" fmla="val 4732"/>
            </a:avLst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Frame 10"/>
          <p:cNvSpPr/>
          <p:nvPr/>
        </p:nvSpPr>
        <p:spPr>
          <a:xfrm>
            <a:off x="4969692" y="4557077"/>
            <a:ext cx="649096" cy="1009204"/>
          </a:xfrm>
          <a:prstGeom prst="frame">
            <a:avLst>
              <a:gd name="adj1" fmla="val 4375"/>
            </a:avLst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21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09575" y="1428750"/>
            <a:ext cx="8305800" cy="4933188"/>
          </a:xfrm>
        </p:spPr>
        <p:txBody>
          <a:bodyPr>
            <a:normAutofit/>
          </a:bodyPr>
          <a:lstStyle/>
          <a:p>
            <a:r>
              <a:rPr lang="en-US" sz="2400" dirty="0"/>
              <a:t>A </a:t>
            </a:r>
            <a:r>
              <a:rPr lang="en-US" sz="2400" dirty="0">
                <a:solidFill>
                  <a:srgbClr val="FF0000"/>
                </a:solidFill>
              </a:rPr>
              <a:t>subset</a:t>
            </a:r>
            <a:r>
              <a:rPr lang="en-US" sz="2400" dirty="0"/>
              <a:t> of patients displayed correlation coefficients similar to swine study</a:t>
            </a:r>
          </a:p>
          <a:p>
            <a:endParaRPr lang="en-US" sz="2400" dirty="0"/>
          </a:p>
          <a:p>
            <a:r>
              <a:rPr lang="en-US" sz="2400" dirty="0"/>
              <a:t>No significant differences for </a:t>
            </a:r>
            <a:r>
              <a:rPr lang="en-US" sz="2400" dirty="0">
                <a:solidFill>
                  <a:srgbClr val="FF0000"/>
                </a:solidFill>
              </a:rPr>
              <a:t>age or gender </a:t>
            </a:r>
          </a:p>
          <a:p>
            <a:endParaRPr lang="en-US" sz="2400" dirty="0"/>
          </a:p>
          <a:p>
            <a:r>
              <a:rPr lang="en-US" sz="2400" dirty="0"/>
              <a:t>Administration of </a:t>
            </a:r>
            <a:r>
              <a:rPr lang="en-US" sz="2400" dirty="0">
                <a:solidFill>
                  <a:srgbClr val="FF0000"/>
                </a:solidFill>
              </a:rPr>
              <a:t>pressors </a:t>
            </a:r>
            <a:r>
              <a:rPr lang="en-US" sz="2400" dirty="0"/>
              <a:t>could explain why some patients more closely resemble results from previous swine study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1950844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38752" y="3114740"/>
            <a:ext cx="8305800" cy="58136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800" dirty="0"/>
              <a:t>Future Work</a:t>
            </a:r>
          </a:p>
        </p:txBody>
      </p:sp>
    </p:spTree>
    <p:extLst>
      <p:ext uri="{BB962C8B-B14F-4D97-AF65-F5344CB8AC3E}">
        <p14:creationId xmlns:p14="http://schemas.microsoft.com/office/powerpoint/2010/main" val="23428707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35821" y="1419225"/>
            <a:ext cx="8308731" cy="3869391"/>
          </a:xfrm>
        </p:spPr>
        <p:txBody>
          <a:bodyPr>
            <a:normAutofit/>
          </a:bodyPr>
          <a:lstStyle/>
          <a:p>
            <a:r>
              <a:rPr lang="en-US" sz="2400" dirty="0"/>
              <a:t>Identify additional patients in the MIMIC II Database Matched Subset that have undergone AHE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Continue analyzing current dataset for patterns with patient characteristics</a:t>
            </a:r>
          </a:p>
          <a:p>
            <a:pPr marL="0" indent="0">
              <a:buNone/>
            </a:pPr>
            <a:endParaRPr lang="en-US" sz="2288" dirty="0"/>
          </a:p>
          <a:p>
            <a:r>
              <a:rPr lang="en-US" sz="2400" dirty="0"/>
              <a:t>Explore additional factors that may have effects on the accuracy and efficacy of the model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19075" y="286141"/>
            <a:ext cx="8193088" cy="68580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Future Work</a:t>
            </a:r>
          </a:p>
        </p:txBody>
      </p:sp>
      <p:sp>
        <p:nvSpPr>
          <p:cNvPr id="5" name="Frame 4"/>
          <p:cNvSpPr/>
          <p:nvPr/>
        </p:nvSpPr>
        <p:spPr>
          <a:xfrm>
            <a:off x="435821" y="1280477"/>
            <a:ext cx="8079529" cy="1009204"/>
          </a:xfrm>
          <a:prstGeom prst="frame">
            <a:avLst>
              <a:gd name="adj1" fmla="val 269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5288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1000" y="1038226"/>
            <a:ext cx="8305800" cy="5381624"/>
          </a:xfrm>
        </p:spPr>
        <p:txBody>
          <a:bodyPr>
            <a:normAutofit/>
          </a:bodyPr>
          <a:lstStyle/>
          <a:p>
            <a:r>
              <a:rPr lang="en-US" sz="2400" dirty="0"/>
              <a:t>Patients were identified by the ICD9 diagnosis codes of hospital records 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ICD9 Code 578.9 considered most relevant to hemorrhagic bleeding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2300" dirty="0">
                <a:solidFill>
                  <a:schemeClr val="tx1"/>
                </a:solidFill>
              </a:rPr>
              <a:t>Additional Patients suffering Hemorrhage in MIMIC ii Database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1343025" y="1849244"/>
          <a:ext cx="6381750" cy="3548770"/>
        </p:xfrm>
        <a:graphic>
          <a:graphicData uri="http://schemas.openxmlformats.org/drawingml/2006/table">
            <a:tbl>
              <a:tblPr/>
              <a:tblGrid>
                <a:gridCol w="25821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998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998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94852">
                <a:tc>
                  <a:txBody>
                    <a:bodyPr/>
                    <a:lstStyle/>
                    <a:p>
                      <a:pPr rtl="0" fontAlgn="b"/>
                      <a:r>
                        <a:rPr lang="en-US" sz="1500" b="1" dirty="0">
                          <a:effectLst/>
                        </a:rPr>
                        <a:t>ICD9 Code</a:t>
                      </a:r>
                    </a:p>
                  </a:txBody>
                  <a:tcPr marL="23752" marR="23752" marT="15835" marB="1583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500" b="1" dirty="0">
                          <a:effectLst/>
                        </a:rPr>
                        <a:t>Number of Patients Diagnosed</a:t>
                      </a:r>
                    </a:p>
                  </a:txBody>
                  <a:tcPr marL="23752" marR="23752" marT="15835" marB="1583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500" b="1" dirty="0">
                          <a:effectLst/>
                        </a:rPr>
                        <a:t>Number of Patients in Matched Subset</a:t>
                      </a:r>
                    </a:p>
                  </a:txBody>
                  <a:tcPr marL="23752" marR="23752" marT="15835" marB="1583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4852">
                <a:tc>
                  <a:txBody>
                    <a:bodyPr/>
                    <a:lstStyle/>
                    <a:p>
                      <a:pPr rtl="0" fontAlgn="b"/>
                      <a:r>
                        <a:rPr lang="en-US" sz="1500" dirty="0">
                          <a:effectLst/>
                        </a:rPr>
                        <a:t>459.0 (Hemorrhage)</a:t>
                      </a:r>
                    </a:p>
                  </a:txBody>
                  <a:tcPr marL="23752" marR="23752" marT="15835" marB="1583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500" dirty="0"/>
                        <a:t>156</a:t>
                      </a:r>
                    </a:p>
                  </a:txBody>
                  <a:tcPr marL="23752" marR="23752" marT="15835" marB="1583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500" dirty="0">
                          <a:effectLst/>
                        </a:rPr>
                        <a:t>19</a:t>
                      </a:r>
                    </a:p>
                  </a:txBody>
                  <a:tcPr marL="23752" marR="23752" marT="15835" marB="1583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4852">
                <a:tc>
                  <a:txBody>
                    <a:bodyPr/>
                    <a:lstStyle/>
                    <a:p>
                      <a:pPr rtl="0" fontAlgn="b"/>
                      <a:r>
                        <a:rPr lang="en-US" sz="1500" dirty="0">
                          <a:effectLst/>
                        </a:rPr>
                        <a:t>431 (Brain (</a:t>
                      </a:r>
                      <a:r>
                        <a:rPr lang="en-US" sz="1500" dirty="0" err="1">
                          <a:effectLst/>
                        </a:rPr>
                        <a:t>miliary</a:t>
                      </a:r>
                      <a:r>
                        <a:rPr lang="en-US" sz="1500" dirty="0">
                          <a:effectLst/>
                        </a:rPr>
                        <a:t>) (</a:t>
                      </a:r>
                      <a:r>
                        <a:rPr lang="en-US" sz="1500" dirty="0" err="1">
                          <a:effectLst/>
                        </a:rPr>
                        <a:t>nontraumatic</a:t>
                      </a:r>
                      <a:r>
                        <a:rPr lang="en-US" sz="1500" dirty="0">
                          <a:effectLst/>
                        </a:rPr>
                        <a:t>))</a:t>
                      </a:r>
                    </a:p>
                  </a:txBody>
                  <a:tcPr marL="23752" marR="23752" marT="15835" marB="1583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500" dirty="0"/>
                        <a:t>729</a:t>
                      </a:r>
                    </a:p>
                  </a:txBody>
                  <a:tcPr marL="23752" marR="23752" marT="15835" marB="1583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500" dirty="0">
                          <a:effectLst/>
                        </a:rPr>
                        <a:t>79</a:t>
                      </a:r>
                    </a:p>
                  </a:txBody>
                  <a:tcPr marL="23752" marR="23752" marT="15835" marB="1583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4852">
                <a:tc>
                  <a:txBody>
                    <a:bodyPr/>
                    <a:lstStyle/>
                    <a:p>
                      <a:pPr rtl="0" fontAlgn="b"/>
                      <a:r>
                        <a:rPr lang="en-US" sz="1500" dirty="0">
                          <a:effectLst/>
                        </a:rPr>
                        <a:t>429.89 (Cardiovascular)</a:t>
                      </a:r>
                    </a:p>
                  </a:txBody>
                  <a:tcPr marL="23752" marR="23752" marT="15835" marB="1583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500" dirty="0"/>
                        <a:t>39</a:t>
                      </a:r>
                    </a:p>
                  </a:txBody>
                  <a:tcPr marL="23752" marR="23752" marT="15835" marB="1583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500" dirty="0">
                          <a:effectLst/>
                        </a:rPr>
                        <a:t>4</a:t>
                      </a:r>
                    </a:p>
                  </a:txBody>
                  <a:tcPr marL="23752" marR="23752" marT="15835" marB="1583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4852">
                <a:tc>
                  <a:txBody>
                    <a:bodyPr/>
                    <a:lstStyle/>
                    <a:p>
                      <a:pPr rtl="0" fontAlgn="b"/>
                      <a:r>
                        <a:rPr lang="en-US" sz="1500" dirty="0">
                          <a:solidFill>
                            <a:schemeClr val="tx1"/>
                          </a:solidFill>
                          <a:effectLst/>
                        </a:rPr>
                        <a:t>998.11 (Surgical procedure complications)</a:t>
                      </a:r>
                    </a:p>
                  </a:txBody>
                  <a:tcPr marL="23752" marR="23752" marT="15835" marB="1583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500" dirty="0"/>
                        <a:t>1008</a:t>
                      </a:r>
                    </a:p>
                  </a:txBody>
                  <a:tcPr marL="23752" marR="23752" marT="15835" marB="1583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500" dirty="0">
                          <a:effectLst/>
                        </a:rPr>
                        <a:t>143</a:t>
                      </a:r>
                    </a:p>
                  </a:txBody>
                  <a:tcPr marL="23752" marR="23752" marT="15835" marB="1583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4852">
                <a:tc>
                  <a:txBody>
                    <a:bodyPr/>
                    <a:lstStyle/>
                    <a:p>
                      <a:pPr rtl="0" fontAlgn="b"/>
                      <a:r>
                        <a:rPr lang="en-US" sz="1500">
                          <a:effectLst/>
                        </a:rPr>
                        <a:t>432.9 (Cranial)</a:t>
                      </a:r>
                    </a:p>
                  </a:txBody>
                  <a:tcPr marL="23752" marR="23752" marT="15835" marB="1583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500" dirty="0"/>
                        <a:t>39</a:t>
                      </a:r>
                    </a:p>
                  </a:txBody>
                  <a:tcPr marL="23752" marR="23752" marT="15835" marB="1583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500" dirty="0">
                          <a:effectLst/>
                        </a:rPr>
                        <a:t>6</a:t>
                      </a:r>
                    </a:p>
                  </a:txBody>
                  <a:tcPr marL="23752" marR="23752" marT="15835" marB="1583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4852">
                <a:tc>
                  <a:txBody>
                    <a:bodyPr/>
                    <a:lstStyle/>
                    <a:p>
                      <a:pPr rtl="0" fontAlgn="b"/>
                      <a:r>
                        <a:rPr lang="en-US" sz="1500" dirty="0">
                          <a:effectLst/>
                        </a:rPr>
                        <a:t>430 (Membrane (brain))</a:t>
                      </a:r>
                    </a:p>
                  </a:txBody>
                  <a:tcPr marL="23752" marR="23752" marT="15835" marB="1583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500" dirty="0"/>
                        <a:t>352</a:t>
                      </a:r>
                    </a:p>
                  </a:txBody>
                  <a:tcPr marL="23752" marR="23752" marT="15835" marB="1583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500" dirty="0">
                          <a:effectLst/>
                        </a:rPr>
                        <a:t>36</a:t>
                      </a:r>
                    </a:p>
                  </a:txBody>
                  <a:tcPr marL="23752" marR="23752" marT="15835" marB="1583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4852">
                <a:tc>
                  <a:txBody>
                    <a:bodyPr/>
                    <a:lstStyle/>
                    <a:p>
                      <a:pPr rtl="0" fontAlgn="b"/>
                      <a:r>
                        <a:rPr lang="en-US" sz="1500">
                          <a:effectLst/>
                        </a:rPr>
                        <a:t>423.0 (Pericardium, Pericarditis)</a:t>
                      </a:r>
                    </a:p>
                  </a:txBody>
                  <a:tcPr marL="23752" marR="23752" marT="15835" marB="1583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500" dirty="0"/>
                        <a:t>66</a:t>
                      </a:r>
                    </a:p>
                  </a:txBody>
                  <a:tcPr marL="23752" marR="23752" marT="15835" marB="1583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500" dirty="0">
                          <a:effectLst/>
                        </a:rPr>
                        <a:t>18</a:t>
                      </a:r>
                    </a:p>
                  </a:txBody>
                  <a:tcPr marL="23752" marR="23752" marT="15835" marB="1583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4852">
                <a:tc>
                  <a:txBody>
                    <a:bodyPr/>
                    <a:lstStyle/>
                    <a:p>
                      <a:pPr rtl="0" fontAlgn="b"/>
                      <a:r>
                        <a:rPr lang="en-US" sz="1500" dirty="0">
                          <a:solidFill>
                            <a:schemeClr val="tx1"/>
                          </a:solidFill>
                          <a:effectLst/>
                        </a:rPr>
                        <a:t>578.9 (</a:t>
                      </a:r>
                      <a:r>
                        <a:rPr lang="en-US" sz="15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GI Bleed</a:t>
                      </a:r>
                      <a:r>
                        <a:rPr lang="en-US" sz="1500" dirty="0"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</a:p>
                  </a:txBody>
                  <a:tcPr marL="23752" marR="23752" marT="15835" marB="1583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500" dirty="0"/>
                        <a:t>938</a:t>
                      </a:r>
                    </a:p>
                  </a:txBody>
                  <a:tcPr marL="23752" marR="23752" marT="15835" marB="1583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500" dirty="0">
                          <a:effectLst/>
                        </a:rPr>
                        <a:t>162</a:t>
                      </a:r>
                    </a:p>
                  </a:txBody>
                  <a:tcPr marL="23752" marR="23752" marT="15835" marB="1583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4852">
                <a:tc>
                  <a:txBody>
                    <a:bodyPr/>
                    <a:lstStyle/>
                    <a:p>
                      <a:pPr rtl="0" fontAlgn="b"/>
                      <a:endParaRPr lang="en-US" sz="1500" dirty="0">
                        <a:effectLst/>
                      </a:endParaRPr>
                    </a:p>
                  </a:txBody>
                  <a:tcPr marL="23752" marR="23752" marT="15835" marB="1583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500" dirty="0"/>
                    </a:p>
                  </a:txBody>
                  <a:tcPr marL="23752" marR="23752" marT="15835" marB="1583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500" dirty="0">
                        <a:effectLst/>
                      </a:endParaRPr>
                    </a:p>
                  </a:txBody>
                  <a:tcPr marL="23752" marR="23752" marT="15835" marB="1583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4852">
                <a:tc>
                  <a:txBody>
                    <a:bodyPr/>
                    <a:lstStyle/>
                    <a:p>
                      <a:pPr rtl="0" fontAlgn="b"/>
                      <a:r>
                        <a:rPr lang="en-US" sz="1500">
                          <a:effectLst/>
                        </a:rPr>
                        <a:t>Total</a:t>
                      </a:r>
                    </a:p>
                  </a:txBody>
                  <a:tcPr marL="23752" marR="23752" marT="15835" marB="1583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500" dirty="0"/>
                        <a:t>3327</a:t>
                      </a:r>
                    </a:p>
                  </a:txBody>
                  <a:tcPr marL="23752" marR="23752" marT="15835" marB="1583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500" dirty="0">
                          <a:effectLst/>
                        </a:rPr>
                        <a:t>472</a:t>
                      </a:r>
                    </a:p>
                  </a:txBody>
                  <a:tcPr marL="23752" marR="23752" marT="15835" marB="1583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1343025" y="1849244"/>
          <a:ext cx="6381750" cy="3548770"/>
        </p:xfrm>
        <a:graphic>
          <a:graphicData uri="http://schemas.openxmlformats.org/drawingml/2006/table">
            <a:tbl>
              <a:tblPr/>
              <a:tblGrid>
                <a:gridCol w="25821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998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998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94852">
                <a:tc>
                  <a:txBody>
                    <a:bodyPr/>
                    <a:lstStyle/>
                    <a:p>
                      <a:pPr rtl="0" fontAlgn="b"/>
                      <a:r>
                        <a:rPr lang="en-US" sz="1500" b="1" dirty="0">
                          <a:effectLst/>
                        </a:rPr>
                        <a:t>ICD9 Code</a:t>
                      </a:r>
                    </a:p>
                  </a:txBody>
                  <a:tcPr marL="23752" marR="23752" marT="15835" marB="1583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500" b="1" dirty="0">
                          <a:effectLst/>
                        </a:rPr>
                        <a:t>Number of Patients Diagnosed</a:t>
                      </a:r>
                    </a:p>
                  </a:txBody>
                  <a:tcPr marL="23752" marR="23752" marT="15835" marB="1583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500" b="1" dirty="0">
                          <a:effectLst/>
                        </a:rPr>
                        <a:t>Number of Patients in Matched Subset</a:t>
                      </a:r>
                    </a:p>
                  </a:txBody>
                  <a:tcPr marL="23752" marR="23752" marT="15835" marB="1583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4852">
                <a:tc>
                  <a:txBody>
                    <a:bodyPr/>
                    <a:lstStyle/>
                    <a:p>
                      <a:pPr rtl="0" fontAlgn="b"/>
                      <a:r>
                        <a:rPr lang="en-US" sz="1500" dirty="0">
                          <a:effectLst/>
                        </a:rPr>
                        <a:t>459.0 (Hemorrhage)</a:t>
                      </a:r>
                    </a:p>
                  </a:txBody>
                  <a:tcPr marL="23752" marR="23752" marT="15835" marB="1583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500" dirty="0"/>
                        <a:t>156</a:t>
                      </a:r>
                    </a:p>
                  </a:txBody>
                  <a:tcPr marL="23752" marR="23752" marT="15835" marB="1583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500" dirty="0">
                          <a:effectLst/>
                        </a:rPr>
                        <a:t>19</a:t>
                      </a:r>
                    </a:p>
                  </a:txBody>
                  <a:tcPr marL="23752" marR="23752" marT="15835" marB="1583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4852">
                <a:tc>
                  <a:txBody>
                    <a:bodyPr/>
                    <a:lstStyle/>
                    <a:p>
                      <a:pPr rtl="0" fontAlgn="b"/>
                      <a:r>
                        <a:rPr lang="en-US" sz="1500" dirty="0">
                          <a:effectLst/>
                        </a:rPr>
                        <a:t>431 (Brain (</a:t>
                      </a:r>
                      <a:r>
                        <a:rPr lang="en-US" sz="1500" dirty="0" err="1">
                          <a:effectLst/>
                        </a:rPr>
                        <a:t>miliary</a:t>
                      </a:r>
                      <a:r>
                        <a:rPr lang="en-US" sz="1500" dirty="0">
                          <a:effectLst/>
                        </a:rPr>
                        <a:t>) (</a:t>
                      </a:r>
                      <a:r>
                        <a:rPr lang="en-US" sz="1500" dirty="0" err="1">
                          <a:effectLst/>
                        </a:rPr>
                        <a:t>nontraumatic</a:t>
                      </a:r>
                      <a:r>
                        <a:rPr lang="en-US" sz="1500" dirty="0">
                          <a:effectLst/>
                        </a:rPr>
                        <a:t>))</a:t>
                      </a:r>
                    </a:p>
                  </a:txBody>
                  <a:tcPr marL="23752" marR="23752" marT="15835" marB="1583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500" dirty="0"/>
                        <a:t>729</a:t>
                      </a:r>
                    </a:p>
                  </a:txBody>
                  <a:tcPr marL="23752" marR="23752" marT="15835" marB="1583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500" dirty="0">
                          <a:effectLst/>
                        </a:rPr>
                        <a:t>79</a:t>
                      </a:r>
                    </a:p>
                  </a:txBody>
                  <a:tcPr marL="23752" marR="23752" marT="15835" marB="1583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4852">
                <a:tc>
                  <a:txBody>
                    <a:bodyPr/>
                    <a:lstStyle/>
                    <a:p>
                      <a:pPr rtl="0" fontAlgn="b"/>
                      <a:r>
                        <a:rPr lang="en-US" sz="1500" dirty="0">
                          <a:effectLst/>
                        </a:rPr>
                        <a:t>429.89 (Cardiovascular)</a:t>
                      </a:r>
                    </a:p>
                  </a:txBody>
                  <a:tcPr marL="23752" marR="23752" marT="15835" marB="1583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500" dirty="0"/>
                        <a:t>39</a:t>
                      </a:r>
                    </a:p>
                  </a:txBody>
                  <a:tcPr marL="23752" marR="23752" marT="15835" marB="1583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500" dirty="0">
                          <a:effectLst/>
                        </a:rPr>
                        <a:t>4</a:t>
                      </a:r>
                    </a:p>
                  </a:txBody>
                  <a:tcPr marL="23752" marR="23752" marT="15835" marB="1583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4852">
                <a:tc>
                  <a:txBody>
                    <a:bodyPr/>
                    <a:lstStyle/>
                    <a:p>
                      <a:pPr rtl="0" fontAlgn="b"/>
                      <a:r>
                        <a:rPr lang="en-US" sz="1500" dirty="0">
                          <a:solidFill>
                            <a:schemeClr val="tx1"/>
                          </a:solidFill>
                          <a:effectLst/>
                        </a:rPr>
                        <a:t>998.11 (Surgical procedure complications)</a:t>
                      </a:r>
                    </a:p>
                  </a:txBody>
                  <a:tcPr marL="23752" marR="23752" marT="15835" marB="1583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500" dirty="0"/>
                        <a:t>1008</a:t>
                      </a:r>
                    </a:p>
                  </a:txBody>
                  <a:tcPr marL="23752" marR="23752" marT="15835" marB="1583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500" dirty="0">
                          <a:effectLst/>
                        </a:rPr>
                        <a:t>143</a:t>
                      </a:r>
                    </a:p>
                  </a:txBody>
                  <a:tcPr marL="23752" marR="23752" marT="15835" marB="1583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4852">
                <a:tc>
                  <a:txBody>
                    <a:bodyPr/>
                    <a:lstStyle/>
                    <a:p>
                      <a:pPr rtl="0" fontAlgn="b"/>
                      <a:r>
                        <a:rPr lang="en-US" sz="1500">
                          <a:effectLst/>
                        </a:rPr>
                        <a:t>432.9 (Cranial)</a:t>
                      </a:r>
                    </a:p>
                  </a:txBody>
                  <a:tcPr marL="23752" marR="23752" marT="15835" marB="1583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500" dirty="0"/>
                        <a:t>39</a:t>
                      </a:r>
                    </a:p>
                  </a:txBody>
                  <a:tcPr marL="23752" marR="23752" marT="15835" marB="1583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500" dirty="0">
                          <a:effectLst/>
                        </a:rPr>
                        <a:t>6</a:t>
                      </a:r>
                    </a:p>
                  </a:txBody>
                  <a:tcPr marL="23752" marR="23752" marT="15835" marB="1583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4852">
                <a:tc>
                  <a:txBody>
                    <a:bodyPr/>
                    <a:lstStyle/>
                    <a:p>
                      <a:pPr rtl="0" fontAlgn="b"/>
                      <a:r>
                        <a:rPr lang="en-US" sz="1500" dirty="0">
                          <a:effectLst/>
                        </a:rPr>
                        <a:t>430 (Membrane (brain))</a:t>
                      </a:r>
                    </a:p>
                  </a:txBody>
                  <a:tcPr marL="23752" marR="23752" marT="15835" marB="1583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500" dirty="0"/>
                        <a:t>352</a:t>
                      </a:r>
                    </a:p>
                  </a:txBody>
                  <a:tcPr marL="23752" marR="23752" marT="15835" marB="1583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500" dirty="0">
                          <a:effectLst/>
                        </a:rPr>
                        <a:t>36</a:t>
                      </a:r>
                    </a:p>
                  </a:txBody>
                  <a:tcPr marL="23752" marR="23752" marT="15835" marB="1583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4852">
                <a:tc>
                  <a:txBody>
                    <a:bodyPr/>
                    <a:lstStyle/>
                    <a:p>
                      <a:pPr rtl="0" fontAlgn="b"/>
                      <a:r>
                        <a:rPr lang="en-US" sz="1500">
                          <a:effectLst/>
                        </a:rPr>
                        <a:t>423.0 (Pericardium, Pericarditis)</a:t>
                      </a:r>
                    </a:p>
                  </a:txBody>
                  <a:tcPr marL="23752" marR="23752" marT="15835" marB="1583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500" dirty="0"/>
                        <a:t>66</a:t>
                      </a:r>
                    </a:p>
                  </a:txBody>
                  <a:tcPr marL="23752" marR="23752" marT="15835" marB="1583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500" dirty="0">
                          <a:effectLst/>
                        </a:rPr>
                        <a:t>18</a:t>
                      </a:r>
                    </a:p>
                  </a:txBody>
                  <a:tcPr marL="23752" marR="23752" marT="15835" marB="1583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4852">
                <a:tc>
                  <a:txBody>
                    <a:bodyPr/>
                    <a:lstStyle/>
                    <a:p>
                      <a:pPr rtl="0" fontAlgn="b"/>
                      <a:r>
                        <a:rPr lang="en-US" sz="1500" dirty="0">
                          <a:solidFill>
                            <a:srgbClr val="FF0000"/>
                          </a:solidFill>
                          <a:effectLst/>
                        </a:rPr>
                        <a:t>578.9 (</a:t>
                      </a:r>
                      <a:r>
                        <a:rPr lang="en-US" sz="1500" b="0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GI Bleed</a:t>
                      </a:r>
                      <a:r>
                        <a:rPr lang="en-US" sz="1500" dirty="0">
                          <a:solidFill>
                            <a:srgbClr val="FF0000"/>
                          </a:solidFill>
                          <a:effectLst/>
                        </a:rPr>
                        <a:t>)</a:t>
                      </a:r>
                    </a:p>
                  </a:txBody>
                  <a:tcPr marL="23752" marR="23752" marT="15835" marB="1583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500" dirty="0"/>
                        <a:t>938</a:t>
                      </a:r>
                    </a:p>
                  </a:txBody>
                  <a:tcPr marL="23752" marR="23752" marT="15835" marB="1583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500" dirty="0">
                          <a:solidFill>
                            <a:srgbClr val="FF0000"/>
                          </a:solidFill>
                          <a:effectLst/>
                        </a:rPr>
                        <a:t>162</a:t>
                      </a:r>
                    </a:p>
                  </a:txBody>
                  <a:tcPr marL="23752" marR="23752" marT="15835" marB="1583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4852">
                <a:tc>
                  <a:txBody>
                    <a:bodyPr/>
                    <a:lstStyle/>
                    <a:p>
                      <a:pPr rtl="0" fontAlgn="b"/>
                      <a:endParaRPr lang="en-US" sz="1500" dirty="0">
                        <a:effectLst/>
                      </a:endParaRPr>
                    </a:p>
                  </a:txBody>
                  <a:tcPr marL="23752" marR="23752" marT="15835" marB="1583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500" dirty="0"/>
                    </a:p>
                  </a:txBody>
                  <a:tcPr marL="23752" marR="23752" marT="15835" marB="1583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500" dirty="0">
                        <a:effectLst/>
                      </a:endParaRPr>
                    </a:p>
                  </a:txBody>
                  <a:tcPr marL="23752" marR="23752" marT="15835" marB="1583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4852">
                <a:tc>
                  <a:txBody>
                    <a:bodyPr/>
                    <a:lstStyle/>
                    <a:p>
                      <a:pPr rtl="0" fontAlgn="b"/>
                      <a:r>
                        <a:rPr lang="en-US" sz="1500" dirty="0">
                          <a:effectLst/>
                        </a:rPr>
                        <a:t>Total</a:t>
                      </a:r>
                    </a:p>
                  </a:txBody>
                  <a:tcPr marL="23752" marR="23752" marT="15835" marB="1583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500" dirty="0"/>
                        <a:t>3327</a:t>
                      </a:r>
                    </a:p>
                  </a:txBody>
                  <a:tcPr marL="23752" marR="23752" marT="15835" marB="1583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500" dirty="0">
                          <a:effectLst/>
                        </a:rPr>
                        <a:t>472</a:t>
                      </a:r>
                    </a:p>
                  </a:txBody>
                  <a:tcPr marL="23752" marR="23752" marT="15835" marB="1583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6391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1000" y="950658"/>
            <a:ext cx="8305800" cy="5498267"/>
          </a:xfrm>
        </p:spPr>
        <p:txBody>
          <a:bodyPr>
            <a:normAutofit/>
          </a:bodyPr>
          <a:lstStyle/>
          <a:p>
            <a:r>
              <a:rPr lang="en-US" sz="2400" dirty="0"/>
              <a:t>Problem Description</a:t>
            </a:r>
          </a:p>
          <a:p>
            <a:r>
              <a:rPr lang="en-US" sz="2400" dirty="0"/>
              <a:t>Background</a:t>
            </a:r>
          </a:p>
          <a:p>
            <a:pPr lvl="1"/>
            <a:r>
              <a:rPr lang="en-US" sz="2288" dirty="0"/>
              <a:t>Mathematical Concepts</a:t>
            </a:r>
          </a:p>
          <a:p>
            <a:pPr lvl="1"/>
            <a:r>
              <a:rPr lang="en-US" sz="2288" dirty="0"/>
              <a:t>Shock Index (SI)</a:t>
            </a:r>
          </a:p>
          <a:p>
            <a:r>
              <a:rPr lang="en-US" sz="2400" dirty="0"/>
              <a:t>Animal Study (Previous Work)</a:t>
            </a:r>
          </a:p>
          <a:p>
            <a:pPr lvl="1"/>
            <a:r>
              <a:rPr lang="en-US" sz="2288" dirty="0"/>
              <a:t>Data</a:t>
            </a:r>
          </a:p>
          <a:p>
            <a:pPr lvl="1"/>
            <a:r>
              <a:rPr lang="en-US" sz="2288" dirty="0"/>
              <a:t>Algorithm</a:t>
            </a:r>
          </a:p>
          <a:p>
            <a:pPr lvl="1"/>
            <a:r>
              <a:rPr lang="en-US" sz="2288" dirty="0"/>
              <a:t>Results</a:t>
            </a:r>
          </a:p>
          <a:p>
            <a:r>
              <a:rPr lang="en-US" sz="2400" dirty="0"/>
              <a:t>Translational Study (Current Work)</a:t>
            </a:r>
          </a:p>
          <a:p>
            <a:pPr lvl="1"/>
            <a:r>
              <a:rPr lang="en-US" sz="2288" dirty="0"/>
              <a:t>Data</a:t>
            </a:r>
          </a:p>
          <a:p>
            <a:pPr lvl="1"/>
            <a:r>
              <a:rPr lang="en-US" sz="2288" dirty="0"/>
              <a:t>Approach</a:t>
            </a:r>
          </a:p>
          <a:p>
            <a:r>
              <a:rPr lang="en-US" sz="2400" dirty="0"/>
              <a:t>Results/Conclusion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904884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1000" y="1257300"/>
            <a:ext cx="8305800" cy="4933188"/>
          </a:xfrm>
        </p:spPr>
        <p:txBody>
          <a:bodyPr>
            <a:normAutofit/>
          </a:bodyPr>
          <a:lstStyle/>
          <a:p>
            <a:r>
              <a:rPr lang="en-US" sz="2400" dirty="0"/>
              <a:t>Utilized </a:t>
            </a:r>
            <a:r>
              <a:rPr lang="en-US" sz="2400" dirty="0" err="1"/>
              <a:t>SciDB</a:t>
            </a:r>
            <a:r>
              <a:rPr lang="en-US" sz="2400" dirty="0"/>
              <a:t> platform to process patient data</a:t>
            </a:r>
          </a:p>
          <a:p>
            <a:r>
              <a:rPr lang="en-US" sz="2400" dirty="0"/>
              <a:t>Applied algorithm to identify all AHE episodes within an individual subject’s hospital waveform</a:t>
            </a:r>
          </a:p>
          <a:p>
            <a:r>
              <a:rPr lang="en-US" sz="2400" dirty="0"/>
              <a:t>Example Output:</a:t>
            </a:r>
          </a:p>
          <a:p>
            <a:endParaRPr lang="en-US" sz="24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Additional patients suffering </a:t>
            </a:r>
            <a:r>
              <a:rPr lang="en-US" dirty="0" err="1">
                <a:solidFill>
                  <a:schemeClr val="tx1"/>
                </a:solidFill>
              </a:rPr>
              <a:t>ahe</a:t>
            </a:r>
            <a:r>
              <a:rPr lang="en-US" dirty="0">
                <a:solidFill>
                  <a:schemeClr val="tx1"/>
                </a:solidFill>
              </a:rPr>
              <a:t> from icd9 578.9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r="35095"/>
          <a:stretch/>
        </p:blipFill>
        <p:spPr>
          <a:xfrm>
            <a:off x="2219325" y="3671887"/>
            <a:ext cx="2924176" cy="2737247"/>
          </a:xfrm>
          <a:prstGeom prst="rect">
            <a:avLst/>
          </a:prstGeom>
        </p:spPr>
      </p:pic>
      <p:sp>
        <p:nvSpPr>
          <p:cNvPr id="7" name="Down Arrow 6"/>
          <p:cNvSpPr/>
          <p:nvPr/>
        </p:nvSpPr>
        <p:spPr>
          <a:xfrm rot="6522145">
            <a:off x="5019675" y="3855119"/>
            <a:ext cx="247652" cy="614617"/>
          </a:xfrm>
          <a:prstGeom prst="downArrow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Down Arrow 7"/>
          <p:cNvSpPr/>
          <p:nvPr/>
        </p:nvSpPr>
        <p:spPr>
          <a:xfrm rot="2434908">
            <a:off x="4094689" y="3312096"/>
            <a:ext cx="251489" cy="432564"/>
          </a:xfrm>
          <a:prstGeom prst="downArrow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3766882" y="2982789"/>
            <a:ext cx="20175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/>
              <a:t>Time of Incidence (seconds)</a:t>
            </a:r>
          </a:p>
        </p:txBody>
      </p:sp>
      <p:sp>
        <p:nvSpPr>
          <p:cNvPr id="10" name="Down Arrow 9"/>
          <p:cNvSpPr/>
          <p:nvPr/>
        </p:nvSpPr>
        <p:spPr>
          <a:xfrm rot="4025386">
            <a:off x="5048735" y="4216293"/>
            <a:ext cx="247652" cy="614617"/>
          </a:xfrm>
          <a:prstGeom prst="downArrow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own Arrow 10"/>
          <p:cNvSpPr/>
          <p:nvPr/>
        </p:nvSpPr>
        <p:spPr>
          <a:xfrm rot="17155521">
            <a:off x="1815253" y="3798260"/>
            <a:ext cx="247652" cy="614617"/>
          </a:xfrm>
          <a:prstGeom prst="downArrow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436723" y="3282315"/>
            <a:ext cx="17268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File ID # of Waveform Record in Database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458708" y="3902174"/>
            <a:ext cx="339348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State of Incidence:</a:t>
            </a:r>
          </a:p>
          <a:p>
            <a:r>
              <a:rPr lang="en-US" sz="1600" dirty="0"/>
              <a:t>START – Onset of hypotensive episode </a:t>
            </a:r>
          </a:p>
          <a:p>
            <a:r>
              <a:rPr lang="en-US" sz="1600" dirty="0"/>
              <a:t>END – End of hypotensive episode </a:t>
            </a:r>
          </a:p>
          <a:p>
            <a:r>
              <a:rPr lang="en-US" sz="1600" dirty="0"/>
              <a:t>SINGLETON – Lone minute of AHE</a:t>
            </a:r>
          </a:p>
        </p:txBody>
      </p:sp>
    </p:spTree>
    <p:extLst>
      <p:ext uri="{BB962C8B-B14F-4D97-AF65-F5344CB8AC3E}">
        <p14:creationId xmlns:p14="http://schemas.microsoft.com/office/powerpoint/2010/main" val="3756955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7" grpId="0" animBg="1"/>
      <p:bldP spid="8" grpId="0" animBg="1"/>
      <p:bldP spid="9" grpId="0"/>
      <p:bldP spid="10" grpId="0" animBg="1"/>
      <p:bldP spid="11" grpId="0" animBg="1"/>
      <p:bldP spid="12" grpId="0"/>
      <p:bldP spid="13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1000" y="1171575"/>
            <a:ext cx="8305800" cy="4828413"/>
          </a:xfrm>
        </p:spPr>
        <p:txBody>
          <a:bodyPr>
            <a:normAutofit/>
          </a:bodyPr>
          <a:lstStyle/>
          <a:p>
            <a:r>
              <a:rPr lang="en-US" sz="2400" dirty="0"/>
              <a:t>Created R program to perform entire calculation process:</a:t>
            </a:r>
          </a:p>
          <a:p>
            <a:endParaRPr lang="en-US" sz="2400" dirty="0"/>
          </a:p>
          <a:p>
            <a:pPr lvl="1"/>
            <a:r>
              <a:rPr lang="en-US" sz="2288" dirty="0"/>
              <a:t>Identify patients with AHE and locate corresponding high-frequency file number</a:t>
            </a:r>
          </a:p>
          <a:p>
            <a:pPr lvl="1"/>
            <a:endParaRPr lang="en-US" sz="2288" dirty="0"/>
          </a:p>
          <a:p>
            <a:pPr lvl="1"/>
            <a:r>
              <a:rPr lang="en-US" sz="2288" dirty="0"/>
              <a:t>Download relevant high-frequency patient blood pressure data for identified window of AHE (including 60 minutes prior to onset of AHE)</a:t>
            </a:r>
          </a:p>
          <a:p>
            <a:pPr lvl="1"/>
            <a:endParaRPr lang="en-US" sz="2288" dirty="0"/>
          </a:p>
          <a:p>
            <a:pPr lvl="1"/>
            <a:r>
              <a:rPr lang="en-US" sz="2288" dirty="0"/>
              <a:t>Perform MR analysis on blood pressure data</a:t>
            </a:r>
          </a:p>
          <a:p>
            <a:pPr lvl="1"/>
            <a:endParaRPr lang="en-US" sz="2288" dirty="0"/>
          </a:p>
          <a:p>
            <a:pPr lvl="1"/>
            <a:r>
              <a:rPr lang="en-US" sz="2288" dirty="0"/>
              <a:t>Calculate correlation coefficients between MR and SBP, HR, and SI over entire sample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SCIDB R Program Data Analysis</a:t>
            </a:r>
          </a:p>
        </p:txBody>
      </p:sp>
    </p:spTree>
    <p:extLst>
      <p:ext uri="{BB962C8B-B14F-4D97-AF65-F5344CB8AC3E}">
        <p14:creationId xmlns:p14="http://schemas.microsoft.com/office/powerpoint/2010/main" val="189656875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1000" y="1704975"/>
            <a:ext cx="8305800" cy="3952113"/>
          </a:xfrm>
        </p:spPr>
        <p:txBody>
          <a:bodyPr>
            <a:normAutofit/>
          </a:bodyPr>
          <a:lstStyle/>
          <a:p>
            <a:r>
              <a:rPr lang="en-US" sz="2400" dirty="0"/>
              <a:t>162 ICD9 578.9 patients in matched subset, </a:t>
            </a:r>
            <a:r>
              <a:rPr lang="en-US" sz="2400" dirty="0">
                <a:solidFill>
                  <a:srgbClr val="FF0000"/>
                </a:solidFill>
              </a:rPr>
              <a:t>47</a:t>
            </a:r>
            <a:r>
              <a:rPr lang="en-US" sz="2400" dirty="0"/>
              <a:t> analyzed:</a:t>
            </a:r>
          </a:p>
          <a:p>
            <a:endParaRPr lang="en-US" sz="2400" dirty="0"/>
          </a:p>
          <a:p>
            <a:pPr lvl="1"/>
            <a:r>
              <a:rPr lang="en-US" sz="2288" dirty="0">
                <a:solidFill>
                  <a:srgbClr val="FF0000"/>
                </a:solidFill>
              </a:rPr>
              <a:t>8</a:t>
            </a:r>
            <a:r>
              <a:rPr lang="en-US" sz="2288" dirty="0"/>
              <a:t> patients found to suffer from AHE</a:t>
            </a:r>
          </a:p>
          <a:p>
            <a:pPr lvl="1"/>
            <a:endParaRPr lang="en-US" sz="2288" dirty="0"/>
          </a:p>
          <a:p>
            <a:pPr lvl="1"/>
            <a:r>
              <a:rPr lang="en-US" sz="2288" dirty="0"/>
              <a:t>Total of </a:t>
            </a:r>
            <a:r>
              <a:rPr lang="en-US" sz="2288" dirty="0">
                <a:solidFill>
                  <a:srgbClr val="FF0000"/>
                </a:solidFill>
              </a:rPr>
              <a:t>81 </a:t>
            </a:r>
            <a:r>
              <a:rPr lang="en-US" sz="2288" dirty="0"/>
              <a:t>hypotensive episodes identified within patient subset</a:t>
            </a:r>
          </a:p>
          <a:p>
            <a:pPr lvl="1"/>
            <a:endParaRPr lang="en-US" sz="2288" dirty="0"/>
          </a:p>
          <a:p>
            <a:pPr lvl="1"/>
            <a:r>
              <a:rPr lang="en-US" sz="2288" dirty="0"/>
              <a:t>Hypotensive episodes per patient ranged from 3 to 39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Patient AHE Data</a:t>
            </a:r>
          </a:p>
        </p:txBody>
      </p:sp>
    </p:spTree>
    <p:extLst>
      <p:ext uri="{BB962C8B-B14F-4D97-AF65-F5344CB8AC3E}">
        <p14:creationId xmlns:p14="http://schemas.microsoft.com/office/powerpoint/2010/main" val="512974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/>
          <p:cNvGraphicFramePr>
            <a:graphicFrameLocks noGrp="1"/>
          </p:cNvGraphicFramePr>
          <p:nvPr>
            <p:ph idx="1"/>
          </p:nvPr>
        </p:nvGraphicFramePr>
        <p:xfrm>
          <a:off x="666750" y="1276349"/>
          <a:ext cx="7943850" cy="4637093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1123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00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52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669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39789">
                <a:tc>
                  <a:txBody>
                    <a:bodyPr/>
                    <a:lstStyle/>
                    <a:p>
                      <a:r>
                        <a:rPr lang="en-US" sz="2000" dirty="0"/>
                        <a:t>Patient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/>
                        <a:t>Avg.</a:t>
                      </a:r>
                      <a:r>
                        <a:rPr lang="en-US" sz="2000" baseline="0" dirty="0"/>
                        <a:t> Heart Rate Correlation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/>
                        <a:t>Avg. Systolic Blood</a:t>
                      </a:r>
                      <a:r>
                        <a:rPr lang="en-US" sz="2000" baseline="0" dirty="0"/>
                        <a:t> Pressure Correlation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/>
                        <a:t>Avg. Shock Index Correlation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4663">
                <a:tc>
                  <a:txBody>
                    <a:bodyPr/>
                    <a:lstStyle/>
                    <a:p>
                      <a:r>
                        <a:rPr lang="en-US" sz="2000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0.07959601157</a:t>
                      </a:r>
                      <a:endParaRPr lang="en-US" sz="2000" dirty="0"/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0.03768396642</a:t>
                      </a:r>
                      <a:endParaRPr lang="en-US" sz="2000" dirty="0"/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0.0004311451379</a:t>
                      </a:r>
                      <a:endParaRPr lang="en-US" sz="2000" dirty="0"/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4663">
                <a:tc>
                  <a:txBody>
                    <a:bodyPr/>
                    <a:lstStyle/>
                    <a:p>
                      <a:r>
                        <a:rPr lang="en-US" sz="2000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kern="1200" dirty="0">
                          <a:effectLst/>
                        </a:rPr>
                        <a:t>-0.1198765981</a:t>
                      </a:r>
                      <a:endParaRPr lang="en-US" sz="2000" dirty="0"/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kern="1200" dirty="0">
                          <a:effectLst/>
                        </a:rPr>
                        <a:t>-0.08486558674</a:t>
                      </a:r>
                      <a:endParaRPr lang="en-US" sz="2000" dirty="0"/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kern="1200" dirty="0">
                          <a:effectLst/>
                        </a:rPr>
                        <a:t>-0.04757779805</a:t>
                      </a:r>
                      <a:endParaRPr lang="en-US" sz="2000" dirty="0"/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4663">
                <a:tc>
                  <a:txBody>
                    <a:bodyPr/>
                    <a:lstStyle/>
                    <a:p>
                      <a:r>
                        <a:rPr lang="en-US" sz="2000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effectLst/>
                        </a:rPr>
                        <a:t>-0.01502397621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2000" dirty="0">
                          <a:effectLst/>
                        </a:rPr>
                        <a:t>-0.04894702009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2000" dirty="0">
                          <a:effectLst/>
                        </a:rPr>
                        <a:t>-0.05558580767</a:t>
                      </a: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4663">
                <a:tc>
                  <a:txBody>
                    <a:bodyPr/>
                    <a:lstStyle/>
                    <a:p>
                      <a:r>
                        <a:rPr lang="en-US" sz="2000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kern="1200" dirty="0">
                          <a:effectLst/>
                        </a:rPr>
                        <a:t>-0.09486908437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kern="1200" dirty="0">
                          <a:effectLst/>
                        </a:rPr>
                        <a:t>0.01003627051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kern="1200" dirty="0">
                          <a:effectLst/>
                        </a:rPr>
                        <a:t>0.03668913713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4663">
                <a:tc>
                  <a:txBody>
                    <a:bodyPr/>
                    <a:lstStyle/>
                    <a:p>
                      <a:r>
                        <a:rPr lang="en-US" sz="2000" dirty="0"/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kern="1200" dirty="0">
                          <a:effectLst/>
                        </a:rPr>
                        <a:t>-0.04365232787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kern="1200" dirty="0">
                          <a:effectLst/>
                        </a:rPr>
                        <a:t>-0.390838561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kern="1200" dirty="0">
                          <a:effectLst/>
                        </a:rPr>
                        <a:t>-0.3678173148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74663">
                <a:tc>
                  <a:txBody>
                    <a:bodyPr/>
                    <a:lstStyle/>
                    <a:p>
                      <a:r>
                        <a:rPr lang="en-US" sz="2000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kern="1200" dirty="0">
                          <a:effectLst/>
                        </a:rPr>
                        <a:t>-0.02614974586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kern="1200" dirty="0">
                          <a:effectLst/>
                        </a:rPr>
                        <a:t>-0.05002702797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kern="1200" dirty="0">
                          <a:effectLst/>
                        </a:rPr>
                        <a:t>-0.04349202321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4663">
                <a:tc>
                  <a:txBody>
                    <a:bodyPr/>
                    <a:lstStyle/>
                    <a:p>
                      <a:r>
                        <a:rPr lang="en-US" sz="2000" dirty="0"/>
                        <a:t>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kern="1200" dirty="0">
                          <a:effectLst/>
                        </a:rPr>
                        <a:t>0.04018569065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kern="1200" dirty="0">
                          <a:effectLst/>
                        </a:rPr>
                        <a:t>-0.03655016186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kern="1200" dirty="0">
                          <a:effectLst/>
                        </a:rPr>
                        <a:t>-0.03615903221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74663">
                <a:tc>
                  <a:txBody>
                    <a:bodyPr/>
                    <a:lstStyle/>
                    <a:p>
                      <a:r>
                        <a:rPr lang="en-US" dirty="0"/>
                        <a:t>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kern="1200" dirty="0">
                          <a:effectLst/>
                        </a:rPr>
                        <a:t>-0.00019358366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kern="1200" dirty="0">
                          <a:effectLst/>
                        </a:rPr>
                        <a:t>0.0232724723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kern="1200" dirty="0">
                          <a:effectLst/>
                        </a:rPr>
                        <a:t>0.0282115696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Correlation Coefficients of New Patient Data</a:t>
            </a:r>
          </a:p>
        </p:txBody>
      </p:sp>
    </p:spTree>
    <p:extLst>
      <p:ext uri="{BB962C8B-B14F-4D97-AF65-F5344CB8AC3E}">
        <p14:creationId xmlns:p14="http://schemas.microsoft.com/office/powerpoint/2010/main" val="342872494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>
              <a:xfrm>
                <a:off x="381000" y="1628775"/>
                <a:ext cx="8305800" cy="4752213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Correlation values greater than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±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0.50</m:t>
                        </m:r>
                      </m:e>
                    </m:d>
                  </m:oMath>
                </a14:m>
                <a:r>
                  <a:rPr lang="en-US" sz="2400" dirty="0"/>
                  <a:t> accounted for 4 out of 243 measurements (1.6%) between MR and HR, SBP, and SI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Correlation values between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±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0.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5</m:t>
                        </m:r>
                      </m:e>
                    </m:d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±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0.50</m:t>
                        </m:r>
                      </m:e>
                    </m:d>
                  </m:oMath>
                </a14:m>
                <a:r>
                  <a:rPr lang="en-US" sz="2400" dirty="0"/>
                  <a:t> accounted for 19 out of 243 measurements (7.8%) between MR and HR, SBP, and SI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Data currently analyzed within this patient subset does not provide enough evidence to support claim of mixing rate as a metric of predicting AHE.</a:t>
                </a:r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1000" y="1628775"/>
                <a:ext cx="8305800" cy="4752213"/>
              </a:xfrm>
              <a:blipFill rotWithShape="0">
                <a:blip r:embed="rId2"/>
                <a:stretch>
                  <a:fillRect l="-1028" t="-1795" r="-11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738754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33375" y="961584"/>
            <a:ext cx="8305800" cy="5420166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sz="1800" dirty="0"/>
              <a:t>[1] M. </a:t>
            </a:r>
            <a:r>
              <a:rPr lang="en-US" sz="1800" dirty="0" err="1"/>
              <a:t>Rady</a:t>
            </a:r>
            <a:r>
              <a:rPr lang="en-US" sz="1800" dirty="0"/>
              <a:t>, E. Rivers, and R. Nowak, “Resuscitation of the critically ill in the ED: Responses of blood pressure, heart rate, shock index, central venous oxygen saturation, and lactate,” </a:t>
            </a:r>
            <a:r>
              <a:rPr lang="en-US" sz="1800" i="1" dirty="0"/>
              <a:t>American Journal of Emergency Medicine</a:t>
            </a:r>
            <a:r>
              <a:rPr lang="en-US" sz="1800" dirty="0"/>
              <a:t>, vol. 14, no. 2, pp. 218–225, Mar. 1996.</a:t>
            </a:r>
          </a:p>
          <a:p>
            <a:pPr marL="0" indent="0">
              <a:buNone/>
            </a:pPr>
            <a:r>
              <a:rPr lang="en-US" sz="1800" dirty="0"/>
              <a:t>[2] D. S. </a:t>
            </a:r>
            <a:r>
              <a:rPr lang="en-US" sz="1800" dirty="0" err="1"/>
              <a:t>Kauvar</a:t>
            </a:r>
            <a:r>
              <a:rPr lang="en-US" sz="1800" dirty="0"/>
              <a:t>, R. </a:t>
            </a:r>
            <a:r>
              <a:rPr lang="en-US" sz="1800" dirty="0" err="1"/>
              <a:t>Lefering</a:t>
            </a:r>
            <a:r>
              <a:rPr lang="en-US" sz="1800" dirty="0"/>
              <a:t>, and C. E. Wade, “Impact of Hemorrhage on Trauma Outcome: An Overview of Epidemiology, Clinical Presentations, and Therapeutic Considerations,” </a:t>
            </a:r>
            <a:r>
              <a:rPr lang="en-US" sz="1800" i="1" dirty="0"/>
              <a:t>The Journal of Trauma: Injury, Infection, and Critical Care</a:t>
            </a:r>
            <a:r>
              <a:rPr lang="en-US" sz="1800" dirty="0"/>
              <a:t>, vol. 60, no. 6, pp. S3–S11, Jun. 2006.</a:t>
            </a:r>
          </a:p>
          <a:p>
            <a:pPr marL="0" indent="0">
              <a:buNone/>
            </a:pPr>
            <a:r>
              <a:rPr lang="en-US" sz="1800" dirty="0"/>
              <a:t>[3] R. Nadler, V. A. </a:t>
            </a:r>
            <a:r>
              <a:rPr lang="en-US" sz="1800" dirty="0" err="1"/>
              <a:t>Convertino</a:t>
            </a:r>
            <a:r>
              <a:rPr lang="en-US" sz="1800" dirty="0"/>
              <a:t>, S. </a:t>
            </a:r>
            <a:r>
              <a:rPr lang="en-US" sz="1800" dirty="0" err="1"/>
              <a:t>Gendler</a:t>
            </a:r>
            <a:r>
              <a:rPr lang="en-US" sz="1800" dirty="0"/>
              <a:t>, G. Lending, A. M. </a:t>
            </a:r>
            <a:r>
              <a:rPr lang="en-US" sz="1800" dirty="0" err="1"/>
              <a:t>Lipsky</a:t>
            </a:r>
            <a:r>
              <a:rPr lang="en-US" sz="1800" dirty="0"/>
              <a:t>, S. Cardin, A. </a:t>
            </a:r>
            <a:r>
              <a:rPr lang="en-US" sz="1800" dirty="0" err="1"/>
              <a:t>Lowenthal</a:t>
            </a:r>
            <a:r>
              <a:rPr lang="en-US" sz="1800" dirty="0"/>
              <a:t>, and E. </a:t>
            </a:r>
            <a:r>
              <a:rPr lang="en-US" sz="1800" dirty="0" err="1"/>
              <a:t>Glassberg</a:t>
            </a:r>
            <a:r>
              <a:rPr lang="en-US" sz="1800" dirty="0"/>
              <a:t>, “The Value of Noninvasive Measurement of the Compensatory Reserve Index in Monitoring and Triage of Patients Experiencing Minimal Blood Loss,” </a:t>
            </a:r>
            <a:r>
              <a:rPr lang="en-US" sz="1800" i="1" dirty="0"/>
              <a:t>Shock</a:t>
            </a:r>
            <a:r>
              <a:rPr lang="en-US" sz="1800" dirty="0"/>
              <a:t>, vol. 42, no. 2, pp. 93–98, Mar. 2014.</a:t>
            </a:r>
          </a:p>
          <a:p>
            <a:pPr marL="0" indent="0">
              <a:buNone/>
            </a:pPr>
            <a:r>
              <a:rPr lang="en-US" sz="1800" dirty="0"/>
              <a:t>[4] D. A. Levin, Y. Peres, E. L. Wilmer, J. </a:t>
            </a:r>
            <a:r>
              <a:rPr lang="en-US" sz="1800" dirty="0" err="1"/>
              <a:t>Propp</a:t>
            </a:r>
            <a:r>
              <a:rPr lang="en-US" sz="1800" dirty="0"/>
              <a:t>, and D. B. Wilson, Markov Chains and Mixing Times. Providence, RI: American Mathematical Society, 2017.</a:t>
            </a:r>
          </a:p>
          <a:p>
            <a:pPr marL="0" indent="0">
              <a:buNone/>
            </a:pPr>
            <a:r>
              <a:rPr lang="en-US" sz="1800" dirty="0"/>
              <a:t>[5] M. </a:t>
            </a:r>
            <a:r>
              <a:rPr lang="en-US" sz="1800" dirty="0" err="1"/>
              <a:t>Adibuzzaman</a:t>
            </a:r>
            <a:r>
              <a:rPr lang="en-US" sz="1800" dirty="0"/>
              <a:t>, G. C. Kramer, L. </a:t>
            </a:r>
            <a:r>
              <a:rPr lang="en-US" sz="1800" dirty="0" err="1"/>
              <a:t>Galeotti</a:t>
            </a:r>
            <a:r>
              <a:rPr lang="en-US" sz="1800" dirty="0"/>
              <a:t>, S. J. Merrill, D. G. Strauss, and C. G. Scully, “The Mixing Rate of the Arterial Blood Pressure Waveform Markov Chain is Correlated with Shock Index During Hemorrhage in Anesthetized Swine,” </a:t>
            </a:r>
            <a:r>
              <a:rPr lang="en-US" sz="1800" i="1" dirty="0"/>
              <a:t>36th Annual International Conference of the IEEE Engineering in Medicine and Biology Society</a:t>
            </a:r>
            <a:r>
              <a:rPr lang="en-US" sz="1800" dirty="0"/>
              <a:t>, pp. 3268–3271, Nov. 2014.</a:t>
            </a:r>
          </a:p>
          <a:p>
            <a:pPr marL="0" indent="0">
              <a:buNone/>
            </a:pPr>
            <a:r>
              <a:rPr lang="en-US" sz="1800" dirty="0"/>
              <a:t>[6] S. J. </a:t>
            </a:r>
            <a:r>
              <a:rPr lang="en-US" sz="1800" dirty="0" err="1"/>
              <a:t>Guastello</a:t>
            </a:r>
            <a:r>
              <a:rPr lang="en-US" sz="1800" dirty="0"/>
              <a:t>, Nonlinear dynamical systems analysis for the behavioral sciences using real data. Boca Raton: CRC Press, 2011.</a:t>
            </a:r>
          </a:p>
          <a:p>
            <a:pPr marL="0" indent="0">
              <a:buNone/>
            </a:pPr>
            <a:r>
              <a:rPr lang="en-US" sz="1800" dirty="0"/>
              <a:t>[5] M. </a:t>
            </a:r>
            <a:r>
              <a:rPr lang="en-US" sz="1800" dirty="0" err="1"/>
              <a:t>Adibuzzaman</a:t>
            </a:r>
            <a:r>
              <a:rPr lang="en-US" sz="1800" dirty="0"/>
              <a:t>, S. J. Merrill, and R. </a:t>
            </a:r>
            <a:r>
              <a:rPr lang="en-US" sz="1800" dirty="0" err="1"/>
              <a:t>Povinelli</a:t>
            </a:r>
            <a:r>
              <a:rPr lang="en-US" sz="1800" dirty="0"/>
              <a:t>, “A Systematic Approach for Algorithm Development for Identifying Changes in System Dynamics from Time Series ,” working paper.</a:t>
            </a:r>
          </a:p>
          <a:p>
            <a:pPr marL="0" indent="0">
              <a:buNone/>
            </a:pPr>
            <a:r>
              <a:rPr lang="en-US" sz="1800" dirty="0"/>
              <a:t>[6] T. Berger, J. Green, T. </a:t>
            </a:r>
            <a:r>
              <a:rPr lang="en-US" sz="1800" dirty="0" err="1"/>
              <a:t>Horeczko</a:t>
            </a:r>
            <a:r>
              <a:rPr lang="en-US" sz="1800" dirty="0"/>
              <a:t>, Y. Hagar, N. Garg, A. Suarez, E. </a:t>
            </a:r>
            <a:r>
              <a:rPr lang="en-US" sz="1800" dirty="0" err="1"/>
              <a:t>Panacek</a:t>
            </a:r>
            <a:r>
              <a:rPr lang="en-US" sz="1800" dirty="0"/>
              <a:t>, and N. Shapiro, “Shock Index and Early Recognition of Sepsis in the Emergency Department: Pilot Study,” Western Journal of Emergency Medicine, vol. 14, no. 2, pp. 168–174, Jan. 2013.</a:t>
            </a:r>
          </a:p>
          <a:p>
            <a:pPr marL="0" indent="0">
              <a:buNone/>
            </a:pPr>
            <a:r>
              <a:rPr lang="en-US" sz="1800" dirty="0"/>
              <a:t>[7] M. </a:t>
            </a:r>
            <a:r>
              <a:rPr lang="en-US" sz="1800" dirty="0" err="1"/>
              <a:t>Adibuzzaman</a:t>
            </a:r>
            <a:r>
              <a:rPr lang="en-US" sz="1800" dirty="0"/>
              <a:t>, K. </a:t>
            </a:r>
            <a:r>
              <a:rPr lang="en-US" sz="1800" dirty="0" err="1"/>
              <a:t>Musselman</a:t>
            </a:r>
            <a:r>
              <a:rPr lang="en-US" sz="1800" dirty="0"/>
              <a:t>, A. Johnson, P. Brown, Z. </a:t>
            </a:r>
            <a:r>
              <a:rPr lang="en-US" sz="1800" dirty="0" err="1"/>
              <a:t>Pitluk</a:t>
            </a:r>
            <a:r>
              <a:rPr lang="en-US" sz="1800" dirty="0"/>
              <a:t>, and A. </a:t>
            </a:r>
            <a:r>
              <a:rPr lang="en-US" sz="1800" dirty="0" err="1"/>
              <a:t>Grama</a:t>
            </a:r>
            <a:r>
              <a:rPr lang="en-US" sz="1800" dirty="0"/>
              <a:t>, “Closing the Data Loop: An Integrated Open Access Analysis Platform for the MIMIC Database,” </a:t>
            </a:r>
            <a:r>
              <a:rPr lang="en-US" sz="1800" i="1" dirty="0"/>
              <a:t>2016 Computing in Cardiology Conference (</a:t>
            </a:r>
            <a:r>
              <a:rPr lang="en-US" sz="1800" i="1" dirty="0" err="1"/>
              <a:t>CinC</a:t>
            </a:r>
            <a:r>
              <a:rPr lang="en-US" sz="1800" i="1" dirty="0"/>
              <a:t>)</a:t>
            </a:r>
            <a:r>
              <a:rPr lang="en-US" sz="1800" dirty="0"/>
              <a:t>, vol. 43, 2016.</a:t>
            </a:r>
          </a:p>
          <a:p>
            <a:pPr marL="0" indent="0">
              <a:buNone/>
            </a:pPr>
            <a:r>
              <a:rPr lang="en-US" sz="1800" dirty="0"/>
              <a:t>[8] Goldberger AL, </a:t>
            </a:r>
            <a:r>
              <a:rPr lang="en-US" sz="1800" dirty="0" err="1"/>
              <a:t>Amaral</a:t>
            </a:r>
            <a:r>
              <a:rPr lang="en-US" sz="1800" dirty="0"/>
              <a:t> LAN, Glass L, </a:t>
            </a:r>
            <a:r>
              <a:rPr lang="en-US" sz="1800" dirty="0" err="1"/>
              <a:t>Hausdorff</a:t>
            </a:r>
            <a:r>
              <a:rPr lang="en-US" sz="1800" dirty="0"/>
              <a:t> JM, Ivanov </a:t>
            </a:r>
            <a:r>
              <a:rPr lang="en-US" sz="1800" dirty="0" err="1"/>
              <a:t>PCh</a:t>
            </a:r>
            <a:r>
              <a:rPr lang="en-US" sz="1800" dirty="0"/>
              <a:t>, Mark RG, </a:t>
            </a:r>
            <a:r>
              <a:rPr lang="en-US" sz="1800" dirty="0" err="1"/>
              <a:t>Mietus</a:t>
            </a:r>
            <a:r>
              <a:rPr lang="en-US" sz="1800" dirty="0"/>
              <a:t> JE, Moody GB, Peng C-K, Stanley HE. </a:t>
            </a:r>
            <a:r>
              <a:rPr lang="en-US" sz="1800" dirty="0" err="1"/>
              <a:t>PhysioBank</a:t>
            </a:r>
            <a:r>
              <a:rPr lang="en-US" sz="1800" dirty="0"/>
              <a:t>, </a:t>
            </a:r>
            <a:r>
              <a:rPr lang="en-US" sz="1800" dirty="0" err="1"/>
              <a:t>PhysioToolkit</a:t>
            </a:r>
            <a:r>
              <a:rPr lang="en-US" sz="1800" dirty="0"/>
              <a:t>, and </a:t>
            </a:r>
            <a:r>
              <a:rPr lang="en-US" sz="1800" dirty="0" err="1"/>
              <a:t>PhysioNet</a:t>
            </a:r>
            <a:r>
              <a:rPr lang="en-US" sz="1800" dirty="0"/>
              <a:t>: Components of a New Research Resource for Complex Physiologic Signals. </a:t>
            </a:r>
            <a:r>
              <a:rPr lang="en-US" sz="1800" i="1" dirty="0"/>
              <a:t>Circulation</a:t>
            </a:r>
            <a:r>
              <a:rPr lang="en-US" sz="1800" dirty="0"/>
              <a:t> </a:t>
            </a:r>
            <a:r>
              <a:rPr lang="en-US" sz="1800" b="1" dirty="0"/>
              <a:t>101</a:t>
            </a:r>
            <a:r>
              <a:rPr lang="en-US" sz="1800" dirty="0"/>
              <a:t>(23):e215-e220; 2000 (June 13).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19075" y="275784"/>
            <a:ext cx="8193088" cy="68580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247172683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1567249" y="577574"/>
            <a:ext cx="6048632" cy="447485"/>
          </a:xfrm>
        </p:spPr>
        <p:txBody>
          <a:bodyPr>
            <a:noAutofit/>
          </a:bodyPr>
          <a:lstStyle/>
          <a:p>
            <a:r>
              <a:rPr lang="en-US" sz="2400" b="1" dirty="0"/>
              <a:t>Closing the Data Loop: An Integrated Open Access Analysis Platform for the MIMIC Database 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567249" y="4236971"/>
            <a:ext cx="2978993" cy="288395"/>
          </a:xfrm>
        </p:spPr>
        <p:txBody>
          <a:bodyPr>
            <a:noAutofit/>
          </a:bodyPr>
          <a:lstStyle/>
          <a:p>
            <a:r>
              <a:rPr lang="en-US" sz="1400" dirty="0">
                <a:latin typeface="+mn-lt"/>
              </a:rPr>
              <a:t>Mohammad Adibuzzaman, PhD	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1567249" y="4730245"/>
            <a:ext cx="3545681" cy="233124"/>
          </a:xfrm>
        </p:spPr>
        <p:txBody>
          <a:bodyPr>
            <a:noAutofit/>
          </a:bodyPr>
          <a:lstStyle/>
          <a:p>
            <a:r>
              <a:rPr lang="en-US" sz="1200" dirty="0"/>
              <a:t>Assistant Research Scientist</a:t>
            </a:r>
          </a:p>
          <a:p>
            <a:endParaRPr lang="en-US" sz="1200" dirty="0"/>
          </a:p>
          <a:p>
            <a:endParaRPr lang="en-US" sz="120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1567249" y="5168247"/>
            <a:ext cx="1687592" cy="295275"/>
          </a:xfrm>
        </p:spPr>
        <p:txBody>
          <a:bodyPr/>
          <a:lstStyle/>
          <a:p>
            <a:r>
              <a:rPr lang="en-US" sz="1200" dirty="0"/>
              <a:t>madibuzz@purdue.edu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567249" y="1495515"/>
            <a:ext cx="7576751" cy="206210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Mohammad Adibuzzaman</a:t>
            </a:r>
            <a:r>
              <a:rPr lang="en-GB" baseline="30000" dirty="0"/>
              <a:t>1</a:t>
            </a:r>
            <a:r>
              <a:rPr lang="en-GB" dirty="0"/>
              <a:t>, Ken Musselman</a:t>
            </a:r>
            <a:r>
              <a:rPr lang="en-GB" baseline="30000" dirty="0"/>
              <a:t>1</a:t>
            </a:r>
            <a:r>
              <a:rPr lang="en-GB" dirty="0"/>
              <a:t>, Alistair Johnson</a:t>
            </a:r>
            <a:r>
              <a:rPr lang="en-GB" baseline="30000" dirty="0"/>
              <a:t>2</a:t>
            </a:r>
            <a:r>
              <a:rPr lang="en-GB" dirty="0"/>
              <a:t>,</a:t>
            </a:r>
          </a:p>
          <a:p>
            <a:r>
              <a:rPr lang="en-GB" dirty="0"/>
              <a:t>Paul Brown</a:t>
            </a:r>
            <a:r>
              <a:rPr lang="en-GB" baseline="30000" dirty="0"/>
              <a:t>3</a:t>
            </a:r>
            <a:r>
              <a:rPr lang="en-GB" dirty="0"/>
              <a:t>, Zachary Pitluk</a:t>
            </a:r>
            <a:r>
              <a:rPr lang="en-GB" baseline="30000" dirty="0"/>
              <a:t>3</a:t>
            </a:r>
            <a:r>
              <a:rPr lang="en-GB" dirty="0"/>
              <a:t>, Ananth Grama</a:t>
            </a:r>
            <a:r>
              <a:rPr lang="en-GB" baseline="30000" dirty="0"/>
              <a:t>4 </a:t>
            </a:r>
          </a:p>
          <a:p>
            <a:endParaRPr lang="en-US" dirty="0"/>
          </a:p>
          <a:p>
            <a:endParaRPr lang="en-US" dirty="0"/>
          </a:p>
          <a:p>
            <a:r>
              <a:rPr lang="en-GB" sz="1400" baseline="30000" dirty="0"/>
              <a:t>1</a:t>
            </a:r>
            <a:r>
              <a:rPr lang="en-GB" sz="1400" dirty="0"/>
              <a:t>Regenstrief Center for Healthcare Engineering, Purdue University, West Lafayette, USA</a:t>
            </a:r>
            <a:endParaRPr lang="en-US" sz="1400" dirty="0"/>
          </a:p>
          <a:p>
            <a:r>
              <a:rPr lang="en-GB" sz="1400" baseline="30000" dirty="0"/>
              <a:t>2</a:t>
            </a:r>
            <a:r>
              <a:rPr lang="en-GB" sz="1400" dirty="0"/>
              <a:t>Laboratory for Computational Physiology, Massachusetts Institute of Technology, Cambridge, USA </a:t>
            </a:r>
            <a:endParaRPr lang="en-US" sz="1400" dirty="0"/>
          </a:p>
          <a:p>
            <a:r>
              <a:rPr lang="en-GB" sz="1400" baseline="30000" dirty="0"/>
              <a:t>3</a:t>
            </a:r>
            <a:r>
              <a:rPr lang="en-GB" sz="1400" dirty="0"/>
              <a:t>Paradigm4, Waltham, USA</a:t>
            </a:r>
            <a:endParaRPr lang="en-US" sz="1400" dirty="0"/>
          </a:p>
          <a:p>
            <a:r>
              <a:rPr lang="en-GB" sz="1400" baseline="30000" dirty="0"/>
              <a:t>4</a:t>
            </a:r>
            <a:r>
              <a:rPr lang="en-GB" sz="1400" dirty="0"/>
              <a:t>Department of Computer Science, Purdue University, West Lafayette, USA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6100660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Research to translation: big data in healthcare</a:t>
            </a:r>
          </a:p>
        </p:txBody>
      </p:sp>
      <p:sp>
        <p:nvSpPr>
          <p:cNvPr id="5" name="Circular Arrow 4"/>
          <p:cNvSpPr/>
          <p:nvPr/>
        </p:nvSpPr>
        <p:spPr>
          <a:xfrm>
            <a:off x="1338467" y="877097"/>
            <a:ext cx="5379671" cy="5379671"/>
          </a:xfrm>
          <a:prstGeom prst="circularArrow">
            <a:avLst>
              <a:gd name="adj1" fmla="val 5544"/>
              <a:gd name="adj2" fmla="val 330680"/>
              <a:gd name="adj3" fmla="val 13767645"/>
              <a:gd name="adj4" fmla="val 17391005"/>
              <a:gd name="adj5" fmla="val 5757"/>
            </a:avLst>
          </a:prstGeom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6" name="Freeform 5"/>
          <p:cNvSpPr/>
          <p:nvPr/>
        </p:nvSpPr>
        <p:spPr>
          <a:xfrm>
            <a:off x="2764256" y="911410"/>
            <a:ext cx="2528093" cy="1264046"/>
          </a:xfrm>
          <a:custGeom>
            <a:avLst/>
            <a:gdLst>
              <a:gd name="connsiteX0" fmla="*/ 0 w 2528093"/>
              <a:gd name="connsiteY0" fmla="*/ 210679 h 1264046"/>
              <a:gd name="connsiteX1" fmla="*/ 210679 w 2528093"/>
              <a:gd name="connsiteY1" fmla="*/ 0 h 1264046"/>
              <a:gd name="connsiteX2" fmla="*/ 2317414 w 2528093"/>
              <a:gd name="connsiteY2" fmla="*/ 0 h 1264046"/>
              <a:gd name="connsiteX3" fmla="*/ 2528093 w 2528093"/>
              <a:gd name="connsiteY3" fmla="*/ 210679 h 1264046"/>
              <a:gd name="connsiteX4" fmla="*/ 2528093 w 2528093"/>
              <a:gd name="connsiteY4" fmla="*/ 1053367 h 1264046"/>
              <a:gd name="connsiteX5" fmla="*/ 2317414 w 2528093"/>
              <a:gd name="connsiteY5" fmla="*/ 1264046 h 1264046"/>
              <a:gd name="connsiteX6" fmla="*/ 210679 w 2528093"/>
              <a:gd name="connsiteY6" fmla="*/ 1264046 h 1264046"/>
              <a:gd name="connsiteX7" fmla="*/ 0 w 2528093"/>
              <a:gd name="connsiteY7" fmla="*/ 1053367 h 1264046"/>
              <a:gd name="connsiteX8" fmla="*/ 0 w 2528093"/>
              <a:gd name="connsiteY8" fmla="*/ 210679 h 1264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28093" h="1264046">
                <a:moveTo>
                  <a:pt x="0" y="210679"/>
                </a:moveTo>
                <a:cubicBezTo>
                  <a:pt x="0" y="94324"/>
                  <a:pt x="94324" y="0"/>
                  <a:pt x="210679" y="0"/>
                </a:cubicBezTo>
                <a:lnTo>
                  <a:pt x="2317414" y="0"/>
                </a:lnTo>
                <a:cubicBezTo>
                  <a:pt x="2433769" y="0"/>
                  <a:pt x="2528093" y="94324"/>
                  <a:pt x="2528093" y="210679"/>
                </a:cubicBezTo>
                <a:lnTo>
                  <a:pt x="2528093" y="1053367"/>
                </a:lnTo>
                <a:cubicBezTo>
                  <a:pt x="2528093" y="1169722"/>
                  <a:pt x="2433769" y="1264046"/>
                  <a:pt x="2317414" y="1264046"/>
                </a:cubicBezTo>
                <a:lnTo>
                  <a:pt x="210679" y="1264046"/>
                </a:lnTo>
                <a:cubicBezTo>
                  <a:pt x="94324" y="1264046"/>
                  <a:pt x="0" y="1169722"/>
                  <a:pt x="0" y="1053367"/>
                </a:cubicBezTo>
                <a:lnTo>
                  <a:pt x="0" y="210679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9336" tIns="149336" rIns="149336" bIns="149336" numCol="1" spcCol="1270" anchor="ctr" anchorCtr="0">
            <a:noAutofit/>
          </a:bodyPr>
          <a:lstStyle/>
          <a:p>
            <a:pPr lvl="0" algn="ctr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300" kern="1200" dirty="0">
                <a:solidFill>
                  <a:schemeClr val="tx1"/>
                </a:solidFill>
              </a:rPr>
              <a:t>Big Data Preprocess</a:t>
            </a:r>
          </a:p>
        </p:txBody>
      </p:sp>
      <p:sp>
        <p:nvSpPr>
          <p:cNvPr id="7" name="Freeform 6"/>
          <p:cNvSpPr/>
          <p:nvPr/>
        </p:nvSpPr>
        <p:spPr>
          <a:xfrm>
            <a:off x="4946077" y="2496596"/>
            <a:ext cx="2528093" cy="1264046"/>
          </a:xfrm>
          <a:custGeom>
            <a:avLst/>
            <a:gdLst>
              <a:gd name="connsiteX0" fmla="*/ 0 w 2528093"/>
              <a:gd name="connsiteY0" fmla="*/ 210679 h 1264046"/>
              <a:gd name="connsiteX1" fmla="*/ 210679 w 2528093"/>
              <a:gd name="connsiteY1" fmla="*/ 0 h 1264046"/>
              <a:gd name="connsiteX2" fmla="*/ 2317414 w 2528093"/>
              <a:gd name="connsiteY2" fmla="*/ 0 h 1264046"/>
              <a:gd name="connsiteX3" fmla="*/ 2528093 w 2528093"/>
              <a:gd name="connsiteY3" fmla="*/ 210679 h 1264046"/>
              <a:gd name="connsiteX4" fmla="*/ 2528093 w 2528093"/>
              <a:gd name="connsiteY4" fmla="*/ 1053367 h 1264046"/>
              <a:gd name="connsiteX5" fmla="*/ 2317414 w 2528093"/>
              <a:gd name="connsiteY5" fmla="*/ 1264046 h 1264046"/>
              <a:gd name="connsiteX6" fmla="*/ 210679 w 2528093"/>
              <a:gd name="connsiteY6" fmla="*/ 1264046 h 1264046"/>
              <a:gd name="connsiteX7" fmla="*/ 0 w 2528093"/>
              <a:gd name="connsiteY7" fmla="*/ 1053367 h 1264046"/>
              <a:gd name="connsiteX8" fmla="*/ 0 w 2528093"/>
              <a:gd name="connsiteY8" fmla="*/ 210679 h 1264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28093" h="1264046">
                <a:moveTo>
                  <a:pt x="0" y="210679"/>
                </a:moveTo>
                <a:cubicBezTo>
                  <a:pt x="0" y="94324"/>
                  <a:pt x="94324" y="0"/>
                  <a:pt x="210679" y="0"/>
                </a:cubicBezTo>
                <a:lnTo>
                  <a:pt x="2317414" y="0"/>
                </a:lnTo>
                <a:cubicBezTo>
                  <a:pt x="2433769" y="0"/>
                  <a:pt x="2528093" y="94324"/>
                  <a:pt x="2528093" y="210679"/>
                </a:cubicBezTo>
                <a:lnTo>
                  <a:pt x="2528093" y="1053367"/>
                </a:lnTo>
                <a:cubicBezTo>
                  <a:pt x="2528093" y="1169722"/>
                  <a:pt x="2433769" y="1264046"/>
                  <a:pt x="2317414" y="1264046"/>
                </a:cubicBezTo>
                <a:lnTo>
                  <a:pt x="210679" y="1264046"/>
                </a:lnTo>
                <a:cubicBezTo>
                  <a:pt x="94324" y="1264046"/>
                  <a:pt x="0" y="1169722"/>
                  <a:pt x="0" y="1053367"/>
                </a:cubicBezTo>
                <a:lnTo>
                  <a:pt x="0" y="210679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9336" tIns="149336" rIns="149336" bIns="149336" numCol="1" spcCol="1270" anchor="ctr" anchorCtr="0">
            <a:noAutofit/>
          </a:bodyPr>
          <a:lstStyle/>
          <a:p>
            <a:pPr lvl="0" algn="ctr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300" kern="1200" dirty="0">
                <a:solidFill>
                  <a:schemeClr val="tx1"/>
                </a:solidFill>
              </a:rPr>
              <a:t>High Performance Computing</a:t>
            </a:r>
          </a:p>
        </p:txBody>
      </p:sp>
      <p:sp>
        <p:nvSpPr>
          <p:cNvPr id="8" name="Freeform 7"/>
          <p:cNvSpPr/>
          <p:nvPr/>
        </p:nvSpPr>
        <p:spPr>
          <a:xfrm>
            <a:off x="4112696" y="5061481"/>
            <a:ext cx="2528093" cy="1264046"/>
          </a:xfrm>
          <a:custGeom>
            <a:avLst/>
            <a:gdLst>
              <a:gd name="connsiteX0" fmla="*/ 0 w 2528093"/>
              <a:gd name="connsiteY0" fmla="*/ 210679 h 1264046"/>
              <a:gd name="connsiteX1" fmla="*/ 210679 w 2528093"/>
              <a:gd name="connsiteY1" fmla="*/ 0 h 1264046"/>
              <a:gd name="connsiteX2" fmla="*/ 2317414 w 2528093"/>
              <a:gd name="connsiteY2" fmla="*/ 0 h 1264046"/>
              <a:gd name="connsiteX3" fmla="*/ 2528093 w 2528093"/>
              <a:gd name="connsiteY3" fmla="*/ 210679 h 1264046"/>
              <a:gd name="connsiteX4" fmla="*/ 2528093 w 2528093"/>
              <a:gd name="connsiteY4" fmla="*/ 1053367 h 1264046"/>
              <a:gd name="connsiteX5" fmla="*/ 2317414 w 2528093"/>
              <a:gd name="connsiteY5" fmla="*/ 1264046 h 1264046"/>
              <a:gd name="connsiteX6" fmla="*/ 210679 w 2528093"/>
              <a:gd name="connsiteY6" fmla="*/ 1264046 h 1264046"/>
              <a:gd name="connsiteX7" fmla="*/ 0 w 2528093"/>
              <a:gd name="connsiteY7" fmla="*/ 1053367 h 1264046"/>
              <a:gd name="connsiteX8" fmla="*/ 0 w 2528093"/>
              <a:gd name="connsiteY8" fmla="*/ 210679 h 1264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28093" h="1264046">
                <a:moveTo>
                  <a:pt x="0" y="210679"/>
                </a:moveTo>
                <a:cubicBezTo>
                  <a:pt x="0" y="94324"/>
                  <a:pt x="94324" y="0"/>
                  <a:pt x="210679" y="0"/>
                </a:cubicBezTo>
                <a:lnTo>
                  <a:pt x="2317414" y="0"/>
                </a:lnTo>
                <a:cubicBezTo>
                  <a:pt x="2433769" y="0"/>
                  <a:pt x="2528093" y="94324"/>
                  <a:pt x="2528093" y="210679"/>
                </a:cubicBezTo>
                <a:lnTo>
                  <a:pt x="2528093" y="1053367"/>
                </a:lnTo>
                <a:cubicBezTo>
                  <a:pt x="2528093" y="1169722"/>
                  <a:pt x="2433769" y="1264046"/>
                  <a:pt x="2317414" y="1264046"/>
                </a:cubicBezTo>
                <a:lnTo>
                  <a:pt x="210679" y="1264046"/>
                </a:lnTo>
                <a:cubicBezTo>
                  <a:pt x="94324" y="1264046"/>
                  <a:pt x="0" y="1169722"/>
                  <a:pt x="0" y="1053367"/>
                </a:cubicBezTo>
                <a:lnTo>
                  <a:pt x="0" y="210679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9336" tIns="149336" rIns="149336" bIns="149336" numCol="1" spcCol="1270" anchor="ctr" anchorCtr="0">
            <a:noAutofit/>
          </a:bodyPr>
          <a:lstStyle/>
          <a:p>
            <a:pPr lvl="0" algn="ctr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300" kern="1200" dirty="0">
                <a:solidFill>
                  <a:schemeClr val="tx1"/>
                </a:solidFill>
              </a:rPr>
              <a:t>Analysis/Code</a:t>
            </a:r>
          </a:p>
        </p:txBody>
      </p:sp>
      <p:sp>
        <p:nvSpPr>
          <p:cNvPr id="9" name="Freeform 8"/>
          <p:cNvSpPr/>
          <p:nvPr/>
        </p:nvSpPr>
        <p:spPr>
          <a:xfrm>
            <a:off x="1415816" y="5061481"/>
            <a:ext cx="2528093" cy="1264046"/>
          </a:xfrm>
          <a:custGeom>
            <a:avLst/>
            <a:gdLst>
              <a:gd name="connsiteX0" fmla="*/ 0 w 2528093"/>
              <a:gd name="connsiteY0" fmla="*/ 210679 h 1264046"/>
              <a:gd name="connsiteX1" fmla="*/ 210679 w 2528093"/>
              <a:gd name="connsiteY1" fmla="*/ 0 h 1264046"/>
              <a:gd name="connsiteX2" fmla="*/ 2317414 w 2528093"/>
              <a:gd name="connsiteY2" fmla="*/ 0 h 1264046"/>
              <a:gd name="connsiteX3" fmla="*/ 2528093 w 2528093"/>
              <a:gd name="connsiteY3" fmla="*/ 210679 h 1264046"/>
              <a:gd name="connsiteX4" fmla="*/ 2528093 w 2528093"/>
              <a:gd name="connsiteY4" fmla="*/ 1053367 h 1264046"/>
              <a:gd name="connsiteX5" fmla="*/ 2317414 w 2528093"/>
              <a:gd name="connsiteY5" fmla="*/ 1264046 h 1264046"/>
              <a:gd name="connsiteX6" fmla="*/ 210679 w 2528093"/>
              <a:gd name="connsiteY6" fmla="*/ 1264046 h 1264046"/>
              <a:gd name="connsiteX7" fmla="*/ 0 w 2528093"/>
              <a:gd name="connsiteY7" fmla="*/ 1053367 h 1264046"/>
              <a:gd name="connsiteX8" fmla="*/ 0 w 2528093"/>
              <a:gd name="connsiteY8" fmla="*/ 210679 h 1264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28093" h="1264046">
                <a:moveTo>
                  <a:pt x="0" y="210679"/>
                </a:moveTo>
                <a:cubicBezTo>
                  <a:pt x="0" y="94324"/>
                  <a:pt x="94324" y="0"/>
                  <a:pt x="210679" y="0"/>
                </a:cubicBezTo>
                <a:lnTo>
                  <a:pt x="2317414" y="0"/>
                </a:lnTo>
                <a:cubicBezTo>
                  <a:pt x="2433769" y="0"/>
                  <a:pt x="2528093" y="94324"/>
                  <a:pt x="2528093" y="210679"/>
                </a:cubicBezTo>
                <a:lnTo>
                  <a:pt x="2528093" y="1053367"/>
                </a:lnTo>
                <a:cubicBezTo>
                  <a:pt x="2528093" y="1169722"/>
                  <a:pt x="2433769" y="1264046"/>
                  <a:pt x="2317414" y="1264046"/>
                </a:cubicBezTo>
                <a:lnTo>
                  <a:pt x="210679" y="1264046"/>
                </a:lnTo>
                <a:cubicBezTo>
                  <a:pt x="94324" y="1264046"/>
                  <a:pt x="0" y="1169722"/>
                  <a:pt x="0" y="1053367"/>
                </a:cubicBezTo>
                <a:lnTo>
                  <a:pt x="0" y="210679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9336" tIns="149336" rIns="149336" bIns="149336" numCol="1" spcCol="1270" anchor="ctr" anchorCtr="0">
            <a:noAutofit/>
          </a:bodyPr>
          <a:lstStyle/>
          <a:p>
            <a:pPr lvl="0" algn="ctr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300" kern="1200" dirty="0">
                <a:solidFill>
                  <a:schemeClr val="tx1"/>
                </a:solidFill>
              </a:rPr>
              <a:t>Publication</a:t>
            </a:r>
          </a:p>
        </p:txBody>
      </p:sp>
      <p:sp>
        <p:nvSpPr>
          <p:cNvPr id="10" name="Freeform 9"/>
          <p:cNvSpPr/>
          <p:nvPr/>
        </p:nvSpPr>
        <p:spPr>
          <a:xfrm>
            <a:off x="582434" y="2496596"/>
            <a:ext cx="2861521" cy="1264046"/>
          </a:xfrm>
          <a:custGeom>
            <a:avLst/>
            <a:gdLst>
              <a:gd name="connsiteX0" fmla="*/ 0 w 2528093"/>
              <a:gd name="connsiteY0" fmla="*/ 210679 h 1264046"/>
              <a:gd name="connsiteX1" fmla="*/ 210679 w 2528093"/>
              <a:gd name="connsiteY1" fmla="*/ 0 h 1264046"/>
              <a:gd name="connsiteX2" fmla="*/ 2317414 w 2528093"/>
              <a:gd name="connsiteY2" fmla="*/ 0 h 1264046"/>
              <a:gd name="connsiteX3" fmla="*/ 2528093 w 2528093"/>
              <a:gd name="connsiteY3" fmla="*/ 210679 h 1264046"/>
              <a:gd name="connsiteX4" fmla="*/ 2528093 w 2528093"/>
              <a:gd name="connsiteY4" fmla="*/ 1053367 h 1264046"/>
              <a:gd name="connsiteX5" fmla="*/ 2317414 w 2528093"/>
              <a:gd name="connsiteY5" fmla="*/ 1264046 h 1264046"/>
              <a:gd name="connsiteX6" fmla="*/ 210679 w 2528093"/>
              <a:gd name="connsiteY6" fmla="*/ 1264046 h 1264046"/>
              <a:gd name="connsiteX7" fmla="*/ 0 w 2528093"/>
              <a:gd name="connsiteY7" fmla="*/ 1053367 h 1264046"/>
              <a:gd name="connsiteX8" fmla="*/ 0 w 2528093"/>
              <a:gd name="connsiteY8" fmla="*/ 210679 h 1264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28093" h="1264046">
                <a:moveTo>
                  <a:pt x="0" y="210679"/>
                </a:moveTo>
                <a:cubicBezTo>
                  <a:pt x="0" y="94324"/>
                  <a:pt x="94324" y="0"/>
                  <a:pt x="210679" y="0"/>
                </a:cubicBezTo>
                <a:lnTo>
                  <a:pt x="2317414" y="0"/>
                </a:lnTo>
                <a:cubicBezTo>
                  <a:pt x="2433769" y="0"/>
                  <a:pt x="2528093" y="94324"/>
                  <a:pt x="2528093" y="210679"/>
                </a:cubicBezTo>
                <a:lnTo>
                  <a:pt x="2528093" y="1053367"/>
                </a:lnTo>
                <a:cubicBezTo>
                  <a:pt x="2528093" y="1169722"/>
                  <a:pt x="2433769" y="1264046"/>
                  <a:pt x="2317414" y="1264046"/>
                </a:cubicBezTo>
                <a:lnTo>
                  <a:pt x="210679" y="1264046"/>
                </a:lnTo>
                <a:cubicBezTo>
                  <a:pt x="94324" y="1264046"/>
                  <a:pt x="0" y="1169722"/>
                  <a:pt x="0" y="1053367"/>
                </a:cubicBezTo>
                <a:lnTo>
                  <a:pt x="0" y="210679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9336" tIns="149336" rIns="149336" bIns="149336" numCol="1" spcCol="1270" anchor="ctr" anchorCtr="0">
            <a:noAutofit/>
          </a:bodyPr>
          <a:lstStyle/>
          <a:p>
            <a:pPr lvl="0" algn="ctr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300" kern="1200" dirty="0">
                <a:solidFill>
                  <a:schemeClr val="tx1"/>
                </a:solidFill>
              </a:rPr>
              <a:t>Reproduce/Evidence Based Medicine/FDA Approval</a:t>
            </a:r>
          </a:p>
        </p:txBody>
      </p:sp>
    </p:spTree>
    <p:extLst>
      <p:ext uri="{BB962C8B-B14F-4D97-AF65-F5344CB8AC3E}">
        <p14:creationId xmlns:p14="http://schemas.microsoft.com/office/powerpoint/2010/main" val="3433797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Janitor work?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1707" r="27097"/>
          <a:stretch/>
        </p:blipFill>
        <p:spPr>
          <a:xfrm>
            <a:off x="887104" y="1082296"/>
            <a:ext cx="6441744" cy="5039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27140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Proposed architecture</a:t>
            </a:r>
          </a:p>
        </p:txBody>
      </p:sp>
      <p:sp>
        <p:nvSpPr>
          <p:cNvPr id="5" name="Circular Arrow 4"/>
          <p:cNvSpPr/>
          <p:nvPr/>
        </p:nvSpPr>
        <p:spPr>
          <a:xfrm rot="15478586" flipV="1">
            <a:off x="425289" y="-584847"/>
            <a:ext cx="5571749" cy="5379671"/>
          </a:xfrm>
          <a:prstGeom prst="circularArrow">
            <a:avLst>
              <a:gd name="adj1" fmla="val 5544"/>
              <a:gd name="adj2" fmla="val 681733"/>
              <a:gd name="adj3" fmla="val 13767645"/>
              <a:gd name="adj4" fmla="val 7675044"/>
              <a:gd name="adj5" fmla="val 5757"/>
            </a:avLst>
          </a:prstGeom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6" name="Freeform 5"/>
          <p:cNvSpPr/>
          <p:nvPr/>
        </p:nvSpPr>
        <p:spPr>
          <a:xfrm>
            <a:off x="658114" y="1671899"/>
            <a:ext cx="7503700" cy="522334"/>
          </a:xfrm>
          <a:custGeom>
            <a:avLst/>
            <a:gdLst>
              <a:gd name="connsiteX0" fmla="*/ 0 w 7503700"/>
              <a:gd name="connsiteY0" fmla="*/ 52233 h 522334"/>
              <a:gd name="connsiteX1" fmla="*/ 52233 w 7503700"/>
              <a:gd name="connsiteY1" fmla="*/ 0 h 522334"/>
              <a:gd name="connsiteX2" fmla="*/ 7451467 w 7503700"/>
              <a:gd name="connsiteY2" fmla="*/ 0 h 522334"/>
              <a:gd name="connsiteX3" fmla="*/ 7503700 w 7503700"/>
              <a:gd name="connsiteY3" fmla="*/ 52233 h 522334"/>
              <a:gd name="connsiteX4" fmla="*/ 7503700 w 7503700"/>
              <a:gd name="connsiteY4" fmla="*/ 470101 h 522334"/>
              <a:gd name="connsiteX5" fmla="*/ 7451467 w 7503700"/>
              <a:gd name="connsiteY5" fmla="*/ 522334 h 522334"/>
              <a:gd name="connsiteX6" fmla="*/ 52233 w 7503700"/>
              <a:gd name="connsiteY6" fmla="*/ 522334 h 522334"/>
              <a:gd name="connsiteX7" fmla="*/ 0 w 7503700"/>
              <a:gd name="connsiteY7" fmla="*/ 470101 h 522334"/>
              <a:gd name="connsiteX8" fmla="*/ 0 w 7503700"/>
              <a:gd name="connsiteY8" fmla="*/ 52233 h 522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503700" h="522334">
                <a:moveTo>
                  <a:pt x="0" y="52233"/>
                </a:moveTo>
                <a:cubicBezTo>
                  <a:pt x="0" y="23386"/>
                  <a:pt x="23386" y="0"/>
                  <a:pt x="52233" y="0"/>
                </a:cubicBezTo>
                <a:lnTo>
                  <a:pt x="7451467" y="0"/>
                </a:lnTo>
                <a:cubicBezTo>
                  <a:pt x="7480314" y="0"/>
                  <a:pt x="7503700" y="23386"/>
                  <a:pt x="7503700" y="52233"/>
                </a:cubicBezTo>
                <a:lnTo>
                  <a:pt x="7503700" y="470101"/>
                </a:lnTo>
                <a:cubicBezTo>
                  <a:pt x="7503700" y="498948"/>
                  <a:pt x="7480314" y="522334"/>
                  <a:pt x="7451467" y="522334"/>
                </a:cubicBezTo>
                <a:lnTo>
                  <a:pt x="52233" y="522334"/>
                </a:lnTo>
                <a:cubicBezTo>
                  <a:pt x="23386" y="522334"/>
                  <a:pt x="0" y="498948"/>
                  <a:pt x="0" y="470101"/>
                </a:cubicBezTo>
                <a:lnTo>
                  <a:pt x="0" y="52233"/>
                </a:lnTo>
                <a:close/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9119" tIns="99119" rIns="99119" bIns="99119" numCol="1" spcCol="1270" anchor="ctr" anchorCtr="0">
            <a:noAutofit/>
          </a:bodyPr>
          <a:lstStyle/>
          <a:p>
            <a:pPr lvl="0"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200" kern="1200" dirty="0">
                <a:solidFill>
                  <a:schemeClr val="tx1"/>
                </a:solidFill>
              </a:rPr>
              <a:t>Big Data</a:t>
            </a:r>
          </a:p>
        </p:txBody>
      </p:sp>
      <p:sp>
        <p:nvSpPr>
          <p:cNvPr id="7" name="Freeform 6"/>
          <p:cNvSpPr/>
          <p:nvPr/>
        </p:nvSpPr>
        <p:spPr>
          <a:xfrm>
            <a:off x="658114" y="2286882"/>
            <a:ext cx="7503700" cy="522334"/>
          </a:xfrm>
          <a:custGeom>
            <a:avLst/>
            <a:gdLst>
              <a:gd name="connsiteX0" fmla="*/ 0 w 7503700"/>
              <a:gd name="connsiteY0" fmla="*/ 52233 h 522334"/>
              <a:gd name="connsiteX1" fmla="*/ 52233 w 7503700"/>
              <a:gd name="connsiteY1" fmla="*/ 0 h 522334"/>
              <a:gd name="connsiteX2" fmla="*/ 7451467 w 7503700"/>
              <a:gd name="connsiteY2" fmla="*/ 0 h 522334"/>
              <a:gd name="connsiteX3" fmla="*/ 7503700 w 7503700"/>
              <a:gd name="connsiteY3" fmla="*/ 52233 h 522334"/>
              <a:gd name="connsiteX4" fmla="*/ 7503700 w 7503700"/>
              <a:gd name="connsiteY4" fmla="*/ 470101 h 522334"/>
              <a:gd name="connsiteX5" fmla="*/ 7451467 w 7503700"/>
              <a:gd name="connsiteY5" fmla="*/ 522334 h 522334"/>
              <a:gd name="connsiteX6" fmla="*/ 52233 w 7503700"/>
              <a:gd name="connsiteY6" fmla="*/ 522334 h 522334"/>
              <a:gd name="connsiteX7" fmla="*/ 0 w 7503700"/>
              <a:gd name="connsiteY7" fmla="*/ 470101 h 522334"/>
              <a:gd name="connsiteX8" fmla="*/ 0 w 7503700"/>
              <a:gd name="connsiteY8" fmla="*/ 52233 h 522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503700" h="522334">
                <a:moveTo>
                  <a:pt x="0" y="52233"/>
                </a:moveTo>
                <a:cubicBezTo>
                  <a:pt x="0" y="23386"/>
                  <a:pt x="23386" y="0"/>
                  <a:pt x="52233" y="0"/>
                </a:cubicBezTo>
                <a:lnTo>
                  <a:pt x="7451467" y="0"/>
                </a:lnTo>
                <a:cubicBezTo>
                  <a:pt x="7480314" y="0"/>
                  <a:pt x="7503700" y="23386"/>
                  <a:pt x="7503700" y="52233"/>
                </a:cubicBezTo>
                <a:lnTo>
                  <a:pt x="7503700" y="470101"/>
                </a:lnTo>
                <a:cubicBezTo>
                  <a:pt x="7503700" y="498948"/>
                  <a:pt x="7480314" y="522334"/>
                  <a:pt x="7451467" y="522334"/>
                </a:cubicBezTo>
                <a:lnTo>
                  <a:pt x="52233" y="522334"/>
                </a:lnTo>
                <a:cubicBezTo>
                  <a:pt x="23386" y="522334"/>
                  <a:pt x="0" y="498948"/>
                  <a:pt x="0" y="470101"/>
                </a:cubicBezTo>
                <a:lnTo>
                  <a:pt x="0" y="52233"/>
                </a:lnTo>
                <a:close/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9119" tIns="99119" rIns="99119" bIns="99119" numCol="1" spcCol="1270" anchor="ctr" anchorCtr="0">
            <a:noAutofit/>
          </a:bodyPr>
          <a:lstStyle/>
          <a:p>
            <a:pPr lvl="0"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200" kern="1200" dirty="0">
                <a:solidFill>
                  <a:schemeClr val="tx1"/>
                </a:solidFill>
              </a:rPr>
              <a:t>High Performance Computing</a:t>
            </a:r>
          </a:p>
        </p:txBody>
      </p:sp>
      <p:sp>
        <p:nvSpPr>
          <p:cNvPr id="8" name="Freeform 7"/>
          <p:cNvSpPr/>
          <p:nvPr/>
        </p:nvSpPr>
        <p:spPr>
          <a:xfrm>
            <a:off x="658114" y="2901864"/>
            <a:ext cx="2433106" cy="522334"/>
          </a:xfrm>
          <a:custGeom>
            <a:avLst/>
            <a:gdLst>
              <a:gd name="connsiteX0" fmla="*/ 0 w 2433106"/>
              <a:gd name="connsiteY0" fmla="*/ 52233 h 522334"/>
              <a:gd name="connsiteX1" fmla="*/ 52233 w 2433106"/>
              <a:gd name="connsiteY1" fmla="*/ 0 h 522334"/>
              <a:gd name="connsiteX2" fmla="*/ 2380873 w 2433106"/>
              <a:gd name="connsiteY2" fmla="*/ 0 h 522334"/>
              <a:gd name="connsiteX3" fmla="*/ 2433106 w 2433106"/>
              <a:gd name="connsiteY3" fmla="*/ 52233 h 522334"/>
              <a:gd name="connsiteX4" fmla="*/ 2433106 w 2433106"/>
              <a:gd name="connsiteY4" fmla="*/ 470101 h 522334"/>
              <a:gd name="connsiteX5" fmla="*/ 2380873 w 2433106"/>
              <a:gd name="connsiteY5" fmla="*/ 522334 h 522334"/>
              <a:gd name="connsiteX6" fmla="*/ 52233 w 2433106"/>
              <a:gd name="connsiteY6" fmla="*/ 522334 h 522334"/>
              <a:gd name="connsiteX7" fmla="*/ 0 w 2433106"/>
              <a:gd name="connsiteY7" fmla="*/ 470101 h 522334"/>
              <a:gd name="connsiteX8" fmla="*/ 0 w 2433106"/>
              <a:gd name="connsiteY8" fmla="*/ 52233 h 522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3106" h="522334">
                <a:moveTo>
                  <a:pt x="0" y="52233"/>
                </a:moveTo>
                <a:cubicBezTo>
                  <a:pt x="0" y="23386"/>
                  <a:pt x="23386" y="0"/>
                  <a:pt x="52233" y="0"/>
                </a:cubicBezTo>
                <a:lnTo>
                  <a:pt x="2380873" y="0"/>
                </a:lnTo>
                <a:cubicBezTo>
                  <a:pt x="2409720" y="0"/>
                  <a:pt x="2433106" y="23386"/>
                  <a:pt x="2433106" y="52233"/>
                </a:cubicBezTo>
                <a:lnTo>
                  <a:pt x="2433106" y="470101"/>
                </a:lnTo>
                <a:cubicBezTo>
                  <a:pt x="2433106" y="498948"/>
                  <a:pt x="2409720" y="522334"/>
                  <a:pt x="2380873" y="522334"/>
                </a:cubicBezTo>
                <a:lnTo>
                  <a:pt x="52233" y="522334"/>
                </a:lnTo>
                <a:cubicBezTo>
                  <a:pt x="23386" y="522334"/>
                  <a:pt x="0" y="498948"/>
                  <a:pt x="0" y="470101"/>
                </a:cubicBezTo>
                <a:lnTo>
                  <a:pt x="0" y="52233"/>
                </a:lnTo>
                <a:close/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5309" tIns="95309" rIns="95309" bIns="95309" numCol="1" spcCol="1270" anchor="ctr" anchorCtr="0">
            <a:noAutofit/>
          </a:bodyPr>
          <a:lstStyle/>
          <a:p>
            <a:pPr lvl="0" algn="ctr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100" kern="1200" dirty="0">
                <a:solidFill>
                  <a:schemeClr val="tx1"/>
                </a:solidFill>
              </a:rPr>
              <a:t>Analysis</a:t>
            </a:r>
          </a:p>
        </p:txBody>
      </p:sp>
      <p:sp>
        <p:nvSpPr>
          <p:cNvPr id="9" name="Freeform 8"/>
          <p:cNvSpPr/>
          <p:nvPr/>
        </p:nvSpPr>
        <p:spPr>
          <a:xfrm>
            <a:off x="658114" y="3516847"/>
            <a:ext cx="2433106" cy="522334"/>
          </a:xfrm>
          <a:custGeom>
            <a:avLst/>
            <a:gdLst>
              <a:gd name="connsiteX0" fmla="*/ 0 w 2433106"/>
              <a:gd name="connsiteY0" fmla="*/ 52233 h 522334"/>
              <a:gd name="connsiteX1" fmla="*/ 52233 w 2433106"/>
              <a:gd name="connsiteY1" fmla="*/ 0 h 522334"/>
              <a:gd name="connsiteX2" fmla="*/ 2380873 w 2433106"/>
              <a:gd name="connsiteY2" fmla="*/ 0 h 522334"/>
              <a:gd name="connsiteX3" fmla="*/ 2433106 w 2433106"/>
              <a:gd name="connsiteY3" fmla="*/ 52233 h 522334"/>
              <a:gd name="connsiteX4" fmla="*/ 2433106 w 2433106"/>
              <a:gd name="connsiteY4" fmla="*/ 470101 h 522334"/>
              <a:gd name="connsiteX5" fmla="*/ 2380873 w 2433106"/>
              <a:gd name="connsiteY5" fmla="*/ 522334 h 522334"/>
              <a:gd name="connsiteX6" fmla="*/ 52233 w 2433106"/>
              <a:gd name="connsiteY6" fmla="*/ 522334 h 522334"/>
              <a:gd name="connsiteX7" fmla="*/ 0 w 2433106"/>
              <a:gd name="connsiteY7" fmla="*/ 470101 h 522334"/>
              <a:gd name="connsiteX8" fmla="*/ 0 w 2433106"/>
              <a:gd name="connsiteY8" fmla="*/ 52233 h 522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3106" h="522334">
                <a:moveTo>
                  <a:pt x="0" y="52233"/>
                </a:moveTo>
                <a:cubicBezTo>
                  <a:pt x="0" y="23386"/>
                  <a:pt x="23386" y="0"/>
                  <a:pt x="52233" y="0"/>
                </a:cubicBezTo>
                <a:lnTo>
                  <a:pt x="2380873" y="0"/>
                </a:lnTo>
                <a:cubicBezTo>
                  <a:pt x="2409720" y="0"/>
                  <a:pt x="2433106" y="23386"/>
                  <a:pt x="2433106" y="52233"/>
                </a:cubicBezTo>
                <a:lnTo>
                  <a:pt x="2433106" y="470101"/>
                </a:lnTo>
                <a:cubicBezTo>
                  <a:pt x="2433106" y="498948"/>
                  <a:pt x="2409720" y="522334"/>
                  <a:pt x="2380873" y="522334"/>
                </a:cubicBezTo>
                <a:lnTo>
                  <a:pt x="52233" y="522334"/>
                </a:lnTo>
                <a:cubicBezTo>
                  <a:pt x="23386" y="522334"/>
                  <a:pt x="0" y="498948"/>
                  <a:pt x="0" y="470101"/>
                </a:cubicBezTo>
                <a:lnTo>
                  <a:pt x="0" y="52233"/>
                </a:lnTo>
                <a:close/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5309" tIns="95309" rIns="95309" bIns="95309" numCol="1" spcCol="1270" anchor="ctr" anchorCtr="0">
            <a:noAutofit/>
          </a:bodyPr>
          <a:lstStyle/>
          <a:p>
            <a:pPr lvl="0" algn="ctr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100" kern="1200" dirty="0">
                <a:solidFill>
                  <a:schemeClr val="tx1"/>
                </a:solidFill>
              </a:rPr>
              <a:t>Publication</a:t>
            </a:r>
          </a:p>
        </p:txBody>
      </p:sp>
      <p:sp>
        <p:nvSpPr>
          <p:cNvPr id="10" name="Freeform 9"/>
          <p:cNvSpPr/>
          <p:nvPr/>
        </p:nvSpPr>
        <p:spPr>
          <a:xfrm>
            <a:off x="5728708" y="2901864"/>
            <a:ext cx="2433106" cy="522334"/>
          </a:xfrm>
          <a:custGeom>
            <a:avLst/>
            <a:gdLst>
              <a:gd name="connsiteX0" fmla="*/ 0 w 2433106"/>
              <a:gd name="connsiteY0" fmla="*/ 52233 h 522334"/>
              <a:gd name="connsiteX1" fmla="*/ 52233 w 2433106"/>
              <a:gd name="connsiteY1" fmla="*/ 0 h 522334"/>
              <a:gd name="connsiteX2" fmla="*/ 2380873 w 2433106"/>
              <a:gd name="connsiteY2" fmla="*/ 0 h 522334"/>
              <a:gd name="connsiteX3" fmla="*/ 2433106 w 2433106"/>
              <a:gd name="connsiteY3" fmla="*/ 52233 h 522334"/>
              <a:gd name="connsiteX4" fmla="*/ 2433106 w 2433106"/>
              <a:gd name="connsiteY4" fmla="*/ 470101 h 522334"/>
              <a:gd name="connsiteX5" fmla="*/ 2380873 w 2433106"/>
              <a:gd name="connsiteY5" fmla="*/ 522334 h 522334"/>
              <a:gd name="connsiteX6" fmla="*/ 52233 w 2433106"/>
              <a:gd name="connsiteY6" fmla="*/ 522334 h 522334"/>
              <a:gd name="connsiteX7" fmla="*/ 0 w 2433106"/>
              <a:gd name="connsiteY7" fmla="*/ 470101 h 522334"/>
              <a:gd name="connsiteX8" fmla="*/ 0 w 2433106"/>
              <a:gd name="connsiteY8" fmla="*/ 52233 h 522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3106" h="522334">
                <a:moveTo>
                  <a:pt x="0" y="52233"/>
                </a:moveTo>
                <a:cubicBezTo>
                  <a:pt x="0" y="23386"/>
                  <a:pt x="23386" y="0"/>
                  <a:pt x="52233" y="0"/>
                </a:cubicBezTo>
                <a:lnTo>
                  <a:pt x="2380873" y="0"/>
                </a:lnTo>
                <a:cubicBezTo>
                  <a:pt x="2409720" y="0"/>
                  <a:pt x="2433106" y="23386"/>
                  <a:pt x="2433106" y="52233"/>
                </a:cubicBezTo>
                <a:lnTo>
                  <a:pt x="2433106" y="470101"/>
                </a:lnTo>
                <a:cubicBezTo>
                  <a:pt x="2433106" y="498948"/>
                  <a:pt x="2409720" y="522334"/>
                  <a:pt x="2380873" y="522334"/>
                </a:cubicBezTo>
                <a:lnTo>
                  <a:pt x="52233" y="522334"/>
                </a:lnTo>
                <a:cubicBezTo>
                  <a:pt x="23386" y="522334"/>
                  <a:pt x="0" y="498948"/>
                  <a:pt x="0" y="470101"/>
                </a:cubicBezTo>
                <a:lnTo>
                  <a:pt x="0" y="52233"/>
                </a:lnTo>
                <a:close/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5309" tIns="95309" rIns="95309" bIns="95309" numCol="1" spcCol="1270" anchor="ctr" anchorCtr="0">
            <a:noAutofit/>
          </a:bodyPr>
          <a:lstStyle/>
          <a:p>
            <a:pPr lvl="0" algn="ctr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100" kern="1200" dirty="0">
                <a:solidFill>
                  <a:schemeClr val="tx1"/>
                </a:solidFill>
              </a:rPr>
              <a:t>Reproduce/Analysis</a:t>
            </a:r>
          </a:p>
        </p:txBody>
      </p:sp>
      <p:sp>
        <p:nvSpPr>
          <p:cNvPr id="11" name="Freeform 10"/>
          <p:cNvSpPr/>
          <p:nvPr/>
        </p:nvSpPr>
        <p:spPr>
          <a:xfrm>
            <a:off x="5728708" y="3516847"/>
            <a:ext cx="2433106" cy="522334"/>
          </a:xfrm>
          <a:custGeom>
            <a:avLst/>
            <a:gdLst>
              <a:gd name="connsiteX0" fmla="*/ 0 w 2433106"/>
              <a:gd name="connsiteY0" fmla="*/ 52233 h 522334"/>
              <a:gd name="connsiteX1" fmla="*/ 52233 w 2433106"/>
              <a:gd name="connsiteY1" fmla="*/ 0 h 522334"/>
              <a:gd name="connsiteX2" fmla="*/ 2380873 w 2433106"/>
              <a:gd name="connsiteY2" fmla="*/ 0 h 522334"/>
              <a:gd name="connsiteX3" fmla="*/ 2433106 w 2433106"/>
              <a:gd name="connsiteY3" fmla="*/ 52233 h 522334"/>
              <a:gd name="connsiteX4" fmla="*/ 2433106 w 2433106"/>
              <a:gd name="connsiteY4" fmla="*/ 470101 h 522334"/>
              <a:gd name="connsiteX5" fmla="*/ 2380873 w 2433106"/>
              <a:gd name="connsiteY5" fmla="*/ 522334 h 522334"/>
              <a:gd name="connsiteX6" fmla="*/ 52233 w 2433106"/>
              <a:gd name="connsiteY6" fmla="*/ 522334 h 522334"/>
              <a:gd name="connsiteX7" fmla="*/ 0 w 2433106"/>
              <a:gd name="connsiteY7" fmla="*/ 470101 h 522334"/>
              <a:gd name="connsiteX8" fmla="*/ 0 w 2433106"/>
              <a:gd name="connsiteY8" fmla="*/ 52233 h 522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3106" h="522334">
                <a:moveTo>
                  <a:pt x="0" y="52233"/>
                </a:moveTo>
                <a:cubicBezTo>
                  <a:pt x="0" y="23386"/>
                  <a:pt x="23386" y="0"/>
                  <a:pt x="52233" y="0"/>
                </a:cubicBezTo>
                <a:lnTo>
                  <a:pt x="2380873" y="0"/>
                </a:lnTo>
                <a:cubicBezTo>
                  <a:pt x="2409720" y="0"/>
                  <a:pt x="2433106" y="23386"/>
                  <a:pt x="2433106" y="52233"/>
                </a:cubicBezTo>
                <a:lnTo>
                  <a:pt x="2433106" y="470101"/>
                </a:lnTo>
                <a:cubicBezTo>
                  <a:pt x="2433106" y="498948"/>
                  <a:pt x="2409720" y="522334"/>
                  <a:pt x="2380873" y="522334"/>
                </a:cubicBezTo>
                <a:lnTo>
                  <a:pt x="52233" y="522334"/>
                </a:lnTo>
                <a:cubicBezTo>
                  <a:pt x="23386" y="522334"/>
                  <a:pt x="0" y="498948"/>
                  <a:pt x="0" y="470101"/>
                </a:cubicBezTo>
                <a:lnTo>
                  <a:pt x="0" y="52233"/>
                </a:lnTo>
                <a:close/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5309" tIns="95309" rIns="95309" bIns="95309" numCol="1" spcCol="1270" anchor="ctr" anchorCtr="0">
            <a:noAutofit/>
          </a:bodyPr>
          <a:lstStyle/>
          <a:p>
            <a:pPr lvl="0" algn="ctr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100" kern="1200" dirty="0">
                <a:solidFill>
                  <a:schemeClr val="tx1"/>
                </a:solidFill>
              </a:rPr>
              <a:t>Publication</a:t>
            </a:r>
          </a:p>
        </p:txBody>
      </p:sp>
      <p:sp>
        <p:nvSpPr>
          <p:cNvPr id="12" name="Freeform 11"/>
          <p:cNvSpPr/>
          <p:nvPr/>
        </p:nvSpPr>
        <p:spPr>
          <a:xfrm>
            <a:off x="5728708" y="4192294"/>
            <a:ext cx="2433106" cy="960819"/>
          </a:xfrm>
          <a:custGeom>
            <a:avLst/>
            <a:gdLst>
              <a:gd name="connsiteX0" fmla="*/ 0 w 2433106"/>
              <a:gd name="connsiteY0" fmla="*/ 52233 h 522334"/>
              <a:gd name="connsiteX1" fmla="*/ 52233 w 2433106"/>
              <a:gd name="connsiteY1" fmla="*/ 0 h 522334"/>
              <a:gd name="connsiteX2" fmla="*/ 2380873 w 2433106"/>
              <a:gd name="connsiteY2" fmla="*/ 0 h 522334"/>
              <a:gd name="connsiteX3" fmla="*/ 2433106 w 2433106"/>
              <a:gd name="connsiteY3" fmla="*/ 52233 h 522334"/>
              <a:gd name="connsiteX4" fmla="*/ 2433106 w 2433106"/>
              <a:gd name="connsiteY4" fmla="*/ 470101 h 522334"/>
              <a:gd name="connsiteX5" fmla="*/ 2380873 w 2433106"/>
              <a:gd name="connsiteY5" fmla="*/ 522334 h 522334"/>
              <a:gd name="connsiteX6" fmla="*/ 52233 w 2433106"/>
              <a:gd name="connsiteY6" fmla="*/ 522334 h 522334"/>
              <a:gd name="connsiteX7" fmla="*/ 0 w 2433106"/>
              <a:gd name="connsiteY7" fmla="*/ 470101 h 522334"/>
              <a:gd name="connsiteX8" fmla="*/ 0 w 2433106"/>
              <a:gd name="connsiteY8" fmla="*/ 52233 h 522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3106" h="522334">
                <a:moveTo>
                  <a:pt x="0" y="52233"/>
                </a:moveTo>
                <a:cubicBezTo>
                  <a:pt x="0" y="23386"/>
                  <a:pt x="23386" y="0"/>
                  <a:pt x="52233" y="0"/>
                </a:cubicBezTo>
                <a:lnTo>
                  <a:pt x="2380873" y="0"/>
                </a:lnTo>
                <a:cubicBezTo>
                  <a:pt x="2409720" y="0"/>
                  <a:pt x="2433106" y="23386"/>
                  <a:pt x="2433106" y="52233"/>
                </a:cubicBezTo>
                <a:lnTo>
                  <a:pt x="2433106" y="470101"/>
                </a:lnTo>
                <a:cubicBezTo>
                  <a:pt x="2433106" y="498948"/>
                  <a:pt x="2409720" y="522334"/>
                  <a:pt x="2380873" y="522334"/>
                </a:cubicBezTo>
                <a:lnTo>
                  <a:pt x="52233" y="522334"/>
                </a:lnTo>
                <a:cubicBezTo>
                  <a:pt x="23386" y="522334"/>
                  <a:pt x="0" y="498948"/>
                  <a:pt x="0" y="470101"/>
                </a:cubicBezTo>
                <a:lnTo>
                  <a:pt x="0" y="52233"/>
                </a:lnTo>
                <a:close/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5309" tIns="95309" rIns="95309" bIns="95309" numCol="1" spcCol="1270" anchor="ctr" anchorCtr="0">
            <a:noAutofit/>
          </a:bodyPr>
          <a:lstStyle/>
          <a:p>
            <a:pPr lvl="0" algn="ctr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100" kern="1200" dirty="0">
                <a:solidFill>
                  <a:schemeClr val="tx1"/>
                </a:solidFill>
              </a:rPr>
              <a:t>Evidence </a:t>
            </a:r>
            <a:r>
              <a:rPr lang="en-US" sz="2100" dirty="0">
                <a:solidFill>
                  <a:schemeClr val="tx1"/>
                </a:solidFill>
              </a:rPr>
              <a:t>Based Medicine/</a:t>
            </a:r>
            <a:r>
              <a:rPr lang="en-US" sz="2100" kern="1200" dirty="0">
                <a:solidFill>
                  <a:schemeClr val="tx1"/>
                </a:solidFill>
              </a:rPr>
              <a:t>FDA Approval</a:t>
            </a:r>
          </a:p>
        </p:txBody>
      </p:sp>
    </p:spTree>
    <p:extLst>
      <p:ext uri="{BB962C8B-B14F-4D97-AF65-F5344CB8AC3E}">
        <p14:creationId xmlns:p14="http://schemas.microsoft.com/office/powerpoint/2010/main" val="642383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38752" y="3114740"/>
            <a:ext cx="8305800" cy="58136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800" dirty="0"/>
              <a:t>Problem Description</a:t>
            </a:r>
          </a:p>
        </p:txBody>
      </p:sp>
    </p:spTree>
    <p:extLst>
      <p:ext uri="{BB962C8B-B14F-4D97-AF65-F5344CB8AC3E}">
        <p14:creationId xmlns:p14="http://schemas.microsoft.com/office/powerpoint/2010/main" val="99257249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825683" y="218499"/>
            <a:ext cx="6335225" cy="454522"/>
          </a:xfrm>
        </p:spPr>
        <p:txBody>
          <a:bodyPr/>
          <a:lstStyle/>
          <a:p>
            <a:r>
              <a:rPr lang="en-US" altLang="en-US" sz="1800" dirty="0">
                <a:solidFill>
                  <a:schemeClr val="tx1"/>
                </a:solidFill>
              </a:rPr>
              <a:t>Multi-parameter Intelligent Monitoring in Intensive Care (MIMIC II)</a:t>
            </a:r>
          </a:p>
          <a:p>
            <a:endParaRPr lang="en-US" sz="1800" dirty="0">
              <a:solidFill>
                <a:schemeClr val="tx1"/>
              </a:solidFill>
            </a:endParaRPr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2768628148"/>
              </p:ext>
            </p:extLst>
          </p:nvPr>
        </p:nvGraphicFramePr>
        <p:xfrm>
          <a:off x="934994" y="1214854"/>
          <a:ext cx="7488195" cy="47896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2318955" y="1986830"/>
            <a:ext cx="14745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Clinical Database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445210" y="1999184"/>
            <a:ext cx="14745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Waveform Database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851192" y="1264508"/>
            <a:ext cx="14745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MIMIC III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672284" y="2797090"/>
            <a:ext cx="260315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58,000 Hospital Admission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2001-2012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sz="1400" dirty="0"/>
              <a:t>Nurse entered physiology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sz="1400" dirty="0"/>
              <a:t>Medications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sz="1400" dirty="0"/>
              <a:t>Laboratory data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sz="1400" dirty="0"/>
              <a:t>Nursing notes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sz="1400" dirty="0"/>
              <a:t>Discharge notes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sz="1400" dirty="0"/>
              <a:t>Format: CSV, SQL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~40GB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5408147" y="2809444"/>
            <a:ext cx="260315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23,180 Records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2001-2012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1400" dirty="0"/>
              <a:t>Waveforms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en-US" sz="1400" dirty="0"/>
              <a:t>ECG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en-US" sz="1400" dirty="0"/>
              <a:t>Blood pressure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en-US" sz="1400" dirty="0"/>
              <a:t>Plethysmography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1400" dirty="0"/>
              <a:t>Format: Text, Matlab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1400" dirty="0"/>
              <a:t>~3TB Compressed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3970637" y="2448948"/>
            <a:ext cx="1474573" cy="1807963"/>
            <a:chOff x="3970637" y="2448948"/>
            <a:chExt cx="1474573" cy="1807963"/>
          </a:xfrm>
        </p:grpSpPr>
        <p:sp>
          <p:nvSpPr>
            <p:cNvPr id="12" name="TextBox 11"/>
            <p:cNvSpPr txBox="1"/>
            <p:nvPr/>
          </p:nvSpPr>
          <p:spPr>
            <a:xfrm>
              <a:off x="4071551" y="3056582"/>
              <a:ext cx="121508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4,897 Waveform and 5,266 Numeric records matched with 2,809 clinical records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970637" y="2448948"/>
              <a:ext cx="147457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Matched Subset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32778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Clinical</a:t>
            </a:r>
          </a:p>
          <a:p>
            <a:pPr lvl="1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PostgreSQL</a:t>
            </a:r>
          </a:p>
          <a:p>
            <a:pPr lvl="1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CSV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Waveform</a:t>
            </a:r>
          </a:p>
          <a:p>
            <a:pPr lvl="1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Physiobank ATM (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one by one)</a:t>
            </a:r>
          </a:p>
          <a:p>
            <a:pPr lvl="1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Rsync (batch) (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install rsync in Ubuntu by the command)</a:t>
            </a:r>
          </a:p>
          <a:p>
            <a:pPr lvl="2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sudo apt-get -y install rsync</a:t>
            </a:r>
          </a:p>
          <a:p>
            <a:pPr lvl="1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Matlab WFDB (Waveform database) toolbox </a:t>
            </a:r>
          </a:p>
          <a:p>
            <a:pPr lvl="2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rdsamp('mimic2wdb/31/3141595/3141595_0008')</a:t>
            </a:r>
            <a:endParaRPr lang="en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Mimic iiI Access Platform</a:t>
            </a:r>
          </a:p>
        </p:txBody>
      </p:sp>
    </p:spTree>
    <p:extLst>
      <p:ext uri="{BB962C8B-B14F-4D97-AF65-F5344CB8AC3E}">
        <p14:creationId xmlns:p14="http://schemas.microsoft.com/office/powerpoint/2010/main" val="1184315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7" dur="indefinite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8" dur="indefinite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0" dur="indefinite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1" dur="indefinite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3" dur="indefinite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4" dur="indefinite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6" dur="indefinite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7" dur="indefinite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9" dur="indefinite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0" dur="indefinite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2" dur="indefinite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3" dur="indefinite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5" dur="indefinite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6" dur="indefinite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8" dur="indefinite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9" dur="indefinite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1" dur="indefinite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62" dur="indefinite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98156" y="1842055"/>
            <a:ext cx="7763263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4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High level browsing and exploration of the database</a:t>
            </a:r>
          </a:p>
          <a:p>
            <a:pPr marL="685800" lvl="1" indent="-342900">
              <a:buFont typeface="Arial" panose="020B0604020202020204" pitchFamily="34" charset="0"/>
              <a:buChar char="•"/>
            </a:pPr>
            <a:r>
              <a:rPr lang="en-US" sz="14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How many patients with Acute Kidney Injury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Integration of heterogeneous data sources</a:t>
            </a:r>
          </a:p>
          <a:p>
            <a:pPr marL="685800" lvl="1" indent="-342900">
              <a:buFont typeface="Arial" panose="020B0604020202020204" pitchFamily="34" charset="0"/>
              <a:buChar char="•"/>
            </a:pPr>
            <a:r>
              <a:rPr lang="en-US" sz="14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SQL and Waveform or Text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Cohort selection according to research goal based on clinical criteria, </a:t>
            </a:r>
          </a:p>
          <a:p>
            <a:pPr marL="685800" lvl="1" indent="-342900">
              <a:buFont typeface="Arial" panose="020B0604020202020204" pitchFamily="34" charset="0"/>
              <a:buChar char="•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 least 8 hours of continuous minute by minute HR and BP trend within the first 24 hour of admission</a:t>
            </a:r>
            <a:endParaRPr lang="en-US" sz="1400" dirty="0"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4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Reproduce different machine learning and statistical algorithms.</a:t>
            </a:r>
          </a:p>
          <a:p>
            <a:pPr marL="685800" lvl="1" indent="-342900">
              <a:buFont typeface="Arial" panose="020B0604020202020204" pitchFamily="34" charset="0"/>
              <a:buChar char="•"/>
            </a:pPr>
            <a:r>
              <a:rPr lang="en-US" sz="14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Logistic Regression</a:t>
            </a:r>
          </a:p>
          <a:p>
            <a:pPr marL="685800" lvl="1" indent="-342900">
              <a:buFont typeface="Arial" panose="020B0604020202020204" pitchFamily="34" charset="0"/>
              <a:buChar char="•"/>
            </a:pPr>
            <a:r>
              <a:rPr lang="en-US" sz="14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Multivariate Regression</a:t>
            </a:r>
          </a:p>
          <a:p>
            <a:pPr marL="685800" lvl="1" indent="-342900">
              <a:buFont typeface="Arial" panose="020B0604020202020204" pitchFamily="34" charset="0"/>
              <a:buChar char="•"/>
            </a:pPr>
            <a:r>
              <a:rPr lang="en-US" sz="14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Artificial Neural Network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4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5.     No parallelism</a:t>
            </a:r>
          </a:p>
        </p:txBody>
      </p:sp>
      <p:sp>
        <p:nvSpPr>
          <p:cNvPr id="13" name="Text Placeholder 3"/>
          <p:cNvSpPr txBox="1">
            <a:spLocks/>
          </p:cNvSpPr>
          <p:nvPr/>
        </p:nvSpPr>
        <p:spPr>
          <a:xfrm>
            <a:off x="698157" y="207413"/>
            <a:ext cx="8193088" cy="685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75" kern="1200" cap="all" baseline="0">
                <a:solidFill>
                  <a:schemeClr val="bg1"/>
                </a:solidFill>
                <a:latin typeface="Impact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Limitations of current platform</a:t>
            </a:r>
          </a:p>
        </p:txBody>
      </p:sp>
    </p:spTree>
    <p:extLst>
      <p:ext uri="{BB962C8B-B14F-4D97-AF65-F5344CB8AC3E}">
        <p14:creationId xmlns:p14="http://schemas.microsoft.com/office/powerpoint/2010/main" val="560613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4" dur="indefinite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5" dur="indefinite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7" dur="indefinite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8" dur="indefinite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8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9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1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2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2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3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5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6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2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63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5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66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8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69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71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2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30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74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75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76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77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30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79" dur="5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80" dur="5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81" dur="5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82" dur="5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30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84" dur="50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85" dur="50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86" dur="50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87" dur="50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30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89" dur="500" fill="hold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90" dur="500" fill="hold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91" dur="500" fill="hold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92" dur="500" fill="hold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Research with mimic database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092" y="1046206"/>
            <a:ext cx="7350222" cy="472802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7776518" y="2413686"/>
            <a:ext cx="108739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Most of the studies use only Clinical database</a:t>
            </a:r>
          </a:p>
        </p:txBody>
      </p:sp>
    </p:spTree>
    <p:extLst>
      <p:ext uri="{BB962C8B-B14F-4D97-AF65-F5344CB8AC3E}">
        <p14:creationId xmlns:p14="http://schemas.microsoft.com/office/powerpoint/2010/main" val="406022689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9238" y="1315418"/>
            <a:ext cx="8305800" cy="4471416"/>
          </a:xfrm>
        </p:spPr>
        <p:txBody>
          <a:bodyPr>
            <a:norm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Platform</a:t>
            </a:r>
          </a:p>
          <a:p>
            <a:pPr lvl="1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Clinical</a:t>
            </a:r>
          </a:p>
          <a:p>
            <a:pPr lvl="2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PostgreSQL</a:t>
            </a:r>
            <a:endParaRPr lang="en-US" sz="1375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Waveform</a:t>
            </a:r>
          </a:p>
          <a:p>
            <a:pPr lvl="2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SciDB</a:t>
            </a:r>
            <a:endParaRPr lang="en-US" sz="1087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Integration</a:t>
            </a:r>
          </a:p>
          <a:p>
            <a:pPr lvl="2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</a:p>
          <a:p>
            <a:pPr lvl="1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Interface</a:t>
            </a:r>
          </a:p>
          <a:p>
            <a:pPr lvl="2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R/Shiny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SciDB Capabilities</a:t>
            </a:r>
          </a:p>
          <a:p>
            <a:pPr lvl="1"/>
            <a:r>
              <a:rPr lang="en-US" sz="1088" b="1" dirty="0"/>
              <a:t>CROSS_JOIN: Combine two arrays, aligning cells with equal dimension values</a:t>
            </a:r>
          </a:p>
          <a:p>
            <a:pPr lvl="1"/>
            <a:r>
              <a:rPr lang="en-US" sz="1088" b="1" dirty="0"/>
              <a:t>MERGE: Union-like combination of two arrays</a:t>
            </a:r>
          </a:p>
          <a:p>
            <a:pPr lvl="1"/>
            <a:r>
              <a:rPr lang="en-US" sz="1088" b="1" dirty="0"/>
              <a:t>WINDOW: Apply aggregates over a moving window</a:t>
            </a:r>
          </a:p>
          <a:p>
            <a:pPr lvl="2"/>
            <a:r>
              <a:rPr lang="en-US" sz="975" dirty="0"/>
              <a:t>window(input, NUM_PRECEDING_X, NUM_FOLLOWING_X, NUM_PRECEDING_Y...,aggregate(ATTNAME) [as ALIAS] [,aggregate2...])</a:t>
            </a:r>
            <a:endParaRPr lang="en-US" sz="975" b="1" dirty="0"/>
          </a:p>
          <a:p>
            <a:pPr lvl="1"/>
            <a:r>
              <a:rPr lang="en-US" sz="1088" b="1" dirty="0"/>
              <a:t>SORT: Unpack and sort</a:t>
            </a:r>
          </a:p>
          <a:p>
            <a:pPr lvl="1"/>
            <a:r>
              <a:rPr lang="en-US" sz="1100" b="1" dirty="0"/>
              <a:t>UNIQ: </a:t>
            </a:r>
            <a:r>
              <a:rPr lang="en-US" sz="1088" b="1" dirty="0"/>
              <a:t>Select unique elements from a sorted array</a:t>
            </a:r>
          </a:p>
          <a:p>
            <a:pPr lvl="1"/>
            <a:r>
              <a:rPr lang="en-US" sz="1088" b="1" dirty="0"/>
              <a:t>KENDALL, PEARSON, SPEARMAN: Correlation metrics</a:t>
            </a:r>
          </a:p>
          <a:p>
            <a:pPr lvl="1"/>
            <a:r>
              <a:rPr lang="en-US" sz="1088" b="1" dirty="0"/>
              <a:t>Distributed Computing </a:t>
            </a:r>
          </a:p>
          <a:p>
            <a:pPr marL="0" indent="0">
              <a:buNone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Proposed architecture</a:t>
            </a:r>
          </a:p>
        </p:txBody>
      </p:sp>
    </p:spTree>
    <p:extLst>
      <p:ext uri="{BB962C8B-B14F-4D97-AF65-F5344CB8AC3E}">
        <p14:creationId xmlns:p14="http://schemas.microsoft.com/office/powerpoint/2010/main" val="417339194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Proposed architecture</a:t>
            </a:r>
          </a:p>
        </p:txBody>
      </p:sp>
      <p:sp>
        <p:nvSpPr>
          <p:cNvPr id="8" name="Flowchart: Multidocument 7"/>
          <p:cNvSpPr/>
          <p:nvPr/>
        </p:nvSpPr>
        <p:spPr>
          <a:xfrm>
            <a:off x="1105928" y="2357673"/>
            <a:ext cx="1539595" cy="1565645"/>
          </a:xfrm>
          <a:prstGeom prst="flowChartMultidocument">
            <a:avLst/>
          </a:prstGeom>
          <a:solidFill>
            <a:schemeClr val="bg1">
              <a:lumMod val="95000"/>
            </a:scheme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just">
              <a:spcBef>
                <a:spcPts val="0"/>
              </a:spcBef>
              <a:spcAft>
                <a:spcPts val="0"/>
              </a:spcAft>
              <a:tabLst>
                <a:tab pos="1038225" algn="l"/>
              </a:tabLst>
            </a:pPr>
            <a:r>
              <a:rPr lang="en-US" sz="1200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Waveform Database</a:t>
            </a:r>
            <a:endParaRPr lang="en-US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9" name="Pentagon 8"/>
          <p:cNvSpPr/>
          <p:nvPr/>
        </p:nvSpPr>
        <p:spPr>
          <a:xfrm flipH="1">
            <a:off x="6302967" y="3439390"/>
            <a:ext cx="1407649" cy="569326"/>
          </a:xfrm>
          <a:prstGeom prst="homePlate">
            <a:avLst/>
          </a:prstGeom>
          <a:solidFill>
            <a:schemeClr val="bg1">
              <a:lumMod val="95000"/>
            </a:scheme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‘R’/Shiny</a:t>
            </a:r>
            <a:endParaRPr lang="en-US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4179392" y="2234316"/>
            <a:ext cx="2123575" cy="1689002"/>
            <a:chOff x="-160936" y="0"/>
            <a:chExt cx="1399186" cy="847726"/>
          </a:xfrm>
        </p:grpSpPr>
        <p:sp>
          <p:nvSpPr>
            <p:cNvPr id="21" name="Flowchart: Magnetic Disk 20"/>
            <p:cNvSpPr/>
            <p:nvPr/>
          </p:nvSpPr>
          <p:spPr>
            <a:xfrm>
              <a:off x="28575" y="0"/>
              <a:ext cx="1052508" cy="731562"/>
            </a:xfrm>
            <a:prstGeom prst="flowChartMagneticDisk">
              <a:avLst/>
            </a:prstGeom>
            <a:solidFill>
              <a:schemeClr val="bg1">
                <a:lumMod val="95000"/>
              </a:schemeClr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14605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9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 </a:t>
              </a:r>
              <a:endParaRPr lang="en-US" sz="10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22" name="Text Box 310"/>
            <p:cNvSpPr txBox="1"/>
            <p:nvPr/>
          </p:nvSpPr>
          <p:spPr>
            <a:xfrm>
              <a:off x="-160936" y="281305"/>
              <a:ext cx="1399186" cy="566421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1200" b="1" dirty="0"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</a:rPr>
                <a:t>SciDB </a:t>
              </a:r>
              <a:br>
                <a:rPr lang="en-US" sz="1200" b="1" dirty="0"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</a:rPr>
              </a:br>
              <a:r>
                <a:rPr lang="en-US" sz="1200" dirty="0"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</a:rPr>
                <a:t>(Distributed DB) </a:t>
              </a:r>
              <a:br>
                <a:rPr lang="en-US" sz="1200" dirty="0"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</a:rPr>
              </a:br>
              <a:r>
                <a:rPr lang="en-US" sz="1200" dirty="0"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</a:rPr>
                <a:t>ICU Time Series</a:t>
              </a:r>
              <a:endPara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</p:grpSp>
      <p:sp>
        <p:nvSpPr>
          <p:cNvPr id="11" name="Right Arrow 10"/>
          <p:cNvSpPr/>
          <p:nvPr/>
        </p:nvSpPr>
        <p:spPr>
          <a:xfrm>
            <a:off x="2732263" y="2860574"/>
            <a:ext cx="231302" cy="180288"/>
          </a:xfrm>
          <a:prstGeom prst="rightArrow">
            <a:avLst/>
          </a:prstGeom>
          <a:solidFill>
            <a:schemeClr val="bg1">
              <a:lumMod val="95000"/>
            </a:scheme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2" name="Right Arrow 11"/>
          <p:cNvSpPr/>
          <p:nvPr/>
        </p:nvSpPr>
        <p:spPr>
          <a:xfrm>
            <a:off x="4170664" y="2870066"/>
            <a:ext cx="231302" cy="179654"/>
          </a:xfrm>
          <a:prstGeom prst="rightArrow">
            <a:avLst/>
          </a:prstGeom>
          <a:solidFill>
            <a:schemeClr val="bg1">
              <a:lumMod val="95000"/>
            </a:scheme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3" name="Right Arrow 12"/>
          <p:cNvSpPr/>
          <p:nvPr/>
        </p:nvSpPr>
        <p:spPr>
          <a:xfrm rot="1640993">
            <a:off x="6245143" y="3069327"/>
            <a:ext cx="231302" cy="180288"/>
          </a:xfrm>
          <a:prstGeom prst="rightArrow">
            <a:avLst/>
          </a:prstGeom>
          <a:solidFill>
            <a:schemeClr val="bg1">
              <a:lumMod val="95000"/>
            </a:scheme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4" name="Right Arrow 13"/>
          <p:cNvSpPr/>
          <p:nvPr/>
        </p:nvSpPr>
        <p:spPr>
          <a:xfrm rot="19779777">
            <a:off x="6243923" y="4350313"/>
            <a:ext cx="231302" cy="180288"/>
          </a:xfrm>
          <a:prstGeom prst="rightArrow">
            <a:avLst/>
          </a:prstGeom>
          <a:solidFill>
            <a:schemeClr val="bg1">
              <a:lumMod val="95000"/>
            </a:scheme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3016451" y="2490057"/>
            <a:ext cx="1084221" cy="929899"/>
            <a:chOff x="-8016" y="-9754"/>
            <a:chExt cx="714375" cy="466725"/>
          </a:xfrm>
        </p:grpSpPr>
        <p:sp>
          <p:nvSpPr>
            <p:cNvPr id="19" name="Flowchart: Process 18"/>
            <p:cNvSpPr/>
            <p:nvPr/>
          </p:nvSpPr>
          <p:spPr>
            <a:xfrm>
              <a:off x="-8016" y="10757"/>
              <a:ext cx="714375" cy="366395"/>
            </a:xfrm>
            <a:prstGeom prst="flowChartProcess">
              <a:avLst/>
            </a:prstGeom>
            <a:solidFill>
              <a:schemeClr val="bg1">
                <a:lumMod val="95000"/>
              </a:schemeClr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14605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800">
                  <a:solidFill>
                    <a:srgbClr val="F2F2F2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 </a:t>
              </a:r>
              <a:endParaRPr lang="en-US" sz="10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20" name="Text Box 317"/>
            <p:cNvSpPr txBox="1"/>
            <p:nvPr/>
          </p:nvSpPr>
          <p:spPr>
            <a:xfrm>
              <a:off x="-8016" y="-9754"/>
              <a:ext cx="647700" cy="466725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1200" dirty="0"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</a:rPr>
                <a:t>Bash/ Python</a:t>
              </a:r>
              <a:endPara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4162321" y="3951783"/>
            <a:ext cx="2140646" cy="1525622"/>
            <a:chOff x="-115032" y="0"/>
            <a:chExt cx="1410435" cy="765724"/>
          </a:xfrm>
        </p:grpSpPr>
        <p:sp>
          <p:nvSpPr>
            <p:cNvPr id="17" name="Flowchart: Magnetic Disk 16"/>
            <p:cNvSpPr/>
            <p:nvPr/>
          </p:nvSpPr>
          <p:spPr>
            <a:xfrm>
              <a:off x="85725" y="0"/>
              <a:ext cx="1052512" cy="700088"/>
            </a:xfrm>
            <a:prstGeom prst="flowChartMagneticDisk">
              <a:avLst/>
            </a:prstGeom>
            <a:solidFill>
              <a:schemeClr val="bg1">
                <a:lumMod val="95000"/>
              </a:schemeClr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14605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9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 </a:t>
              </a:r>
              <a:endParaRPr lang="en-US" sz="10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18" name="Text Box 320"/>
            <p:cNvSpPr txBox="1"/>
            <p:nvPr/>
          </p:nvSpPr>
          <p:spPr>
            <a:xfrm>
              <a:off x="-115032" y="241848"/>
              <a:ext cx="1410435" cy="523876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1200" b="1" dirty="0"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</a:rPr>
                <a:t>Postgres </a:t>
              </a:r>
              <a:br>
                <a:rPr lang="en-US" sz="1200" b="1" dirty="0"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</a:rPr>
              </a:br>
              <a:r>
                <a:rPr lang="en-US" sz="1200" b="1" dirty="0"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</a:rPr>
                <a:t>(</a:t>
              </a:r>
              <a:r>
                <a:rPr lang="en-US" sz="1200" dirty="0"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</a:rPr>
                <a:t>Single Server DB) </a:t>
              </a:r>
              <a:br>
                <a:rPr lang="en-US" sz="1200" dirty="0"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</a:rPr>
              </a:br>
              <a:r>
                <a:rPr lang="en-US" sz="1200" dirty="0"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</a:rPr>
                <a:t>Clinical Data</a:t>
              </a:r>
              <a:endPara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39568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r="94547" b="15961"/>
          <a:stretch/>
        </p:blipFill>
        <p:spPr>
          <a:xfrm>
            <a:off x="1331356" y="2374403"/>
            <a:ext cx="562938" cy="258552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093577" y="1472184"/>
            <a:ext cx="30593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MIMIC_Numeric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3153398" y="2238998"/>
            <a:ext cx="3639424" cy="170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3016665" y="2374403"/>
            <a:ext cx="0" cy="25660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1897168" y="2374403"/>
            <a:ext cx="0" cy="25855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22418" y="1472184"/>
            <a:ext cx="30593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MIMIC_Metadata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093577" y="1841516"/>
            <a:ext cx="30593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Elapsed_Time</a:t>
            </a:r>
          </a:p>
        </p:txBody>
      </p:sp>
      <p:sp>
        <p:nvSpPr>
          <p:cNvPr id="16" name="TextBox 15"/>
          <p:cNvSpPr txBox="1"/>
          <p:nvPr/>
        </p:nvSpPr>
        <p:spPr>
          <a:xfrm rot="5400000">
            <a:off x="557886" y="3676706"/>
            <a:ext cx="30593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File_ID</a:t>
            </a:r>
          </a:p>
        </p:txBody>
      </p:sp>
      <p:sp>
        <p:nvSpPr>
          <p:cNvPr id="17" name="TextBox 16"/>
          <p:cNvSpPr txBox="1"/>
          <p:nvPr/>
        </p:nvSpPr>
        <p:spPr>
          <a:xfrm rot="5400000">
            <a:off x="1225390" y="3676707"/>
            <a:ext cx="30593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File_ID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22417" y="5166111"/>
            <a:ext cx="30593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Start_Time: datetime, mimiciii_id: int32 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153398" y="5136857"/>
            <a:ext cx="30593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II:float, V: float, resp: float,…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19075" y="264859"/>
            <a:ext cx="8193088" cy="68580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Waveform database design in scidb</a:t>
            </a:r>
          </a:p>
        </p:txBody>
      </p:sp>
      <p:pic>
        <p:nvPicPr>
          <p:cNvPr id="21" name="Picture 20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77" r="4821" b="7225"/>
          <a:stretch/>
        </p:blipFill>
        <p:spPr bwMode="auto">
          <a:xfrm>
            <a:off x="3058710" y="2315910"/>
            <a:ext cx="3880475" cy="263210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2398750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 cores (24 hyperthreaded cores). </a:t>
            </a: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6TB disk </a:t>
            </a: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64G RAM</a:t>
            </a: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 instances of SciDB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hardware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1271" y="2352764"/>
            <a:ext cx="5935529" cy="3338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653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Revisit: Proposed architecture</a:t>
            </a:r>
          </a:p>
        </p:txBody>
      </p:sp>
      <p:sp>
        <p:nvSpPr>
          <p:cNvPr id="5" name="Circular Arrow 4"/>
          <p:cNvSpPr/>
          <p:nvPr/>
        </p:nvSpPr>
        <p:spPr>
          <a:xfrm rot="15478586" flipV="1">
            <a:off x="425289" y="-584847"/>
            <a:ext cx="5571749" cy="5379671"/>
          </a:xfrm>
          <a:prstGeom prst="circularArrow">
            <a:avLst>
              <a:gd name="adj1" fmla="val 5544"/>
              <a:gd name="adj2" fmla="val 681733"/>
              <a:gd name="adj3" fmla="val 13767645"/>
              <a:gd name="adj4" fmla="val 7675044"/>
              <a:gd name="adj5" fmla="val 5757"/>
            </a:avLst>
          </a:prstGeom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6" name="Freeform 5"/>
          <p:cNvSpPr/>
          <p:nvPr/>
        </p:nvSpPr>
        <p:spPr>
          <a:xfrm>
            <a:off x="658114" y="1671899"/>
            <a:ext cx="7503700" cy="522334"/>
          </a:xfrm>
          <a:custGeom>
            <a:avLst/>
            <a:gdLst>
              <a:gd name="connsiteX0" fmla="*/ 0 w 7503700"/>
              <a:gd name="connsiteY0" fmla="*/ 52233 h 522334"/>
              <a:gd name="connsiteX1" fmla="*/ 52233 w 7503700"/>
              <a:gd name="connsiteY1" fmla="*/ 0 h 522334"/>
              <a:gd name="connsiteX2" fmla="*/ 7451467 w 7503700"/>
              <a:gd name="connsiteY2" fmla="*/ 0 h 522334"/>
              <a:gd name="connsiteX3" fmla="*/ 7503700 w 7503700"/>
              <a:gd name="connsiteY3" fmla="*/ 52233 h 522334"/>
              <a:gd name="connsiteX4" fmla="*/ 7503700 w 7503700"/>
              <a:gd name="connsiteY4" fmla="*/ 470101 h 522334"/>
              <a:gd name="connsiteX5" fmla="*/ 7451467 w 7503700"/>
              <a:gd name="connsiteY5" fmla="*/ 522334 h 522334"/>
              <a:gd name="connsiteX6" fmla="*/ 52233 w 7503700"/>
              <a:gd name="connsiteY6" fmla="*/ 522334 h 522334"/>
              <a:gd name="connsiteX7" fmla="*/ 0 w 7503700"/>
              <a:gd name="connsiteY7" fmla="*/ 470101 h 522334"/>
              <a:gd name="connsiteX8" fmla="*/ 0 w 7503700"/>
              <a:gd name="connsiteY8" fmla="*/ 52233 h 522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503700" h="522334">
                <a:moveTo>
                  <a:pt x="0" y="52233"/>
                </a:moveTo>
                <a:cubicBezTo>
                  <a:pt x="0" y="23386"/>
                  <a:pt x="23386" y="0"/>
                  <a:pt x="52233" y="0"/>
                </a:cubicBezTo>
                <a:lnTo>
                  <a:pt x="7451467" y="0"/>
                </a:lnTo>
                <a:cubicBezTo>
                  <a:pt x="7480314" y="0"/>
                  <a:pt x="7503700" y="23386"/>
                  <a:pt x="7503700" y="52233"/>
                </a:cubicBezTo>
                <a:lnTo>
                  <a:pt x="7503700" y="470101"/>
                </a:lnTo>
                <a:cubicBezTo>
                  <a:pt x="7503700" y="498948"/>
                  <a:pt x="7480314" y="522334"/>
                  <a:pt x="7451467" y="522334"/>
                </a:cubicBezTo>
                <a:lnTo>
                  <a:pt x="52233" y="522334"/>
                </a:lnTo>
                <a:cubicBezTo>
                  <a:pt x="23386" y="522334"/>
                  <a:pt x="0" y="498948"/>
                  <a:pt x="0" y="470101"/>
                </a:cubicBezTo>
                <a:lnTo>
                  <a:pt x="0" y="52233"/>
                </a:lnTo>
                <a:close/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9119" tIns="99119" rIns="99119" bIns="99119" numCol="1" spcCol="1270" anchor="ctr" anchorCtr="0">
            <a:noAutofit/>
          </a:bodyPr>
          <a:lstStyle/>
          <a:p>
            <a:pPr lvl="0"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200" kern="1200" dirty="0">
                <a:solidFill>
                  <a:schemeClr val="tx1"/>
                </a:solidFill>
              </a:rPr>
              <a:t>Big Data</a:t>
            </a:r>
          </a:p>
        </p:txBody>
      </p:sp>
      <p:sp>
        <p:nvSpPr>
          <p:cNvPr id="7" name="Freeform 6"/>
          <p:cNvSpPr/>
          <p:nvPr/>
        </p:nvSpPr>
        <p:spPr>
          <a:xfrm>
            <a:off x="658114" y="2286882"/>
            <a:ext cx="7503700" cy="522334"/>
          </a:xfrm>
          <a:custGeom>
            <a:avLst/>
            <a:gdLst>
              <a:gd name="connsiteX0" fmla="*/ 0 w 7503700"/>
              <a:gd name="connsiteY0" fmla="*/ 52233 h 522334"/>
              <a:gd name="connsiteX1" fmla="*/ 52233 w 7503700"/>
              <a:gd name="connsiteY1" fmla="*/ 0 h 522334"/>
              <a:gd name="connsiteX2" fmla="*/ 7451467 w 7503700"/>
              <a:gd name="connsiteY2" fmla="*/ 0 h 522334"/>
              <a:gd name="connsiteX3" fmla="*/ 7503700 w 7503700"/>
              <a:gd name="connsiteY3" fmla="*/ 52233 h 522334"/>
              <a:gd name="connsiteX4" fmla="*/ 7503700 w 7503700"/>
              <a:gd name="connsiteY4" fmla="*/ 470101 h 522334"/>
              <a:gd name="connsiteX5" fmla="*/ 7451467 w 7503700"/>
              <a:gd name="connsiteY5" fmla="*/ 522334 h 522334"/>
              <a:gd name="connsiteX6" fmla="*/ 52233 w 7503700"/>
              <a:gd name="connsiteY6" fmla="*/ 522334 h 522334"/>
              <a:gd name="connsiteX7" fmla="*/ 0 w 7503700"/>
              <a:gd name="connsiteY7" fmla="*/ 470101 h 522334"/>
              <a:gd name="connsiteX8" fmla="*/ 0 w 7503700"/>
              <a:gd name="connsiteY8" fmla="*/ 52233 h 522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503700" h="522334">
                <a:moveTo>
                  <a:pt x="0" y="52233"/>
                </a:moveTo>
                <a:cubicBezTo>
                  <a:pt x="0" y="23386"/>
                  <a:pt x="23386" y="0"/>
                  <a:pt x="52233" y="0"/>
                </a:cubicBezTo>
                <a:lnTo>
                  <a:pt x="7451467" y="0"/>
                </a:lnTo>
                <a:cubicBezTo>
                  <a:pt x="7480314" y="0"/>
                  <a:pt x="7503700" y="23386"/>
                  <a:pt x="7503700" y="52233"/>
                </a:cubicBezTo>
                <a:lnTo>
                  <a:pt x="7503700" y="470101"/>
                </a:lnTo>
                <a:cubicBezTo>
                  <a:pt x="7503700" y="498948"/>
                  <a:pt x="7480314" y="522334"/>
                  <a:pt x="7451467" y="522334"/>
                </a:cubicBezTo>
                <a:lnTo>
                  <a:pt x="52233" y="522334"/>
                </a:lnTo>
                <a:cubicBezTo>
                  <a:pt x="23386" y="522334"/>
                  <a:pt x="0" y="498948"/>
                  <a:pt x="0" y="470101"/>
                </a:cubicBezTo>
                <a:lnTo>
                  <a:pt x="0" y="52233"/>
                </a:lnTo>
                <a:close/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9119" tIns="99119" rIns="99119" bIns="99119" numCol="1" spcCol="1270" anchor="ctr" anchorCtr="0">
            <a:noAutofit/>
          </a:bodyPr>
          <a:lstStyle/>
          <a:p>
            <a:pPr lvl="0"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200" kern="1200" dirty="0">
                <a:solidFill>
                  <a:schemeClr val="tx1"/>
                </a:solidFill>
              </a:rPr>
              <a:t>High Performance Computing</a:t>
            </a:r>
          </a:p>
        </p:txBody>
      </p:sp>
      <p:sp>
        <p:nvSpPr>
          <p:cNvPr id="8" name="Freeform 7"/>
          <p:cNvSpPr/>
          <p:nvPr/>
        </p:nvSpPr>
        <p:spPr>
          <a:xfrm>
            <a:off x="658114" y="2901864"/>
            <a:ext cx="2433106" cy="522334"/>
          </a:xfrm>
          <a:custGeom>
            <a:avLst/>
            <a:gdLst>
              <a:gd name="connsiteX0" fmla="*/ 0 w 2433106"/>
              <a:gd name="connsiteY0" fmla="*/ 52233 h 522334"/>
              <a:gd name="connsiteX1" fmla="*/ 52233 w 2433106"/>
              <a:gd name="connsiteY1" fmla="*/ 0 h 522334"/>
              <a:gd name="connsiteX2" fmla="*/ 2380873 w 2433106"/>
              <a:gd name="connsiteY2" fmla="*/ 0 h 522334"/>
              <a:gd name="connsiteX3" fmla="*/ 2433106 w 2433106"/>
              <a:gd name="connsiteY3" fmla="*/ 52233 h 522334"/>
              <a:gd name="connsiteX4" fmla="*/ 2433106 w 2433106"/>
              <a:gd name="connsiteY4" fmla="*/ 470101 h 522334"/>
              <a:gd name="connsiteX5" fmla="*/ 2380873 w 2433106"/>
              <a:gd name="connsiteY5" fmla="*/ 522334 h 522334"/>
              <a:gd name="connsiteX6" fmla="*/ 52233 w 2433106"/>
              <a:gd name="connsiteY6" fmla="*/ 522334 h 522334"/>
              <a:gd name="connsiteX7" fmla="*/ 0 w 2433106"/>
              <a:gd name="connsiteY7" fmla="*/ 470101 h 522334"/>
              <a:gd name="connsiteX8" fmla="*/ 0 w 2433106"/>
              <a:gd name="connsiteY8" fmla="*/ 52233 h 522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3106" h="522334">
                <a:moveTo>
                  <a:pt x="0" y="52233"/>
                </a:moveTo>
                <a:cubicBezTo>
                  <a:pt x="0" y="23386"/>
                  <a:pt x="23386" y="0"/>
                  <a:pt x="52233" y="0"/>
                </a:cubicBezTo>
                <a:lnTo>
                  <a:pt x="2380873" y="0"/>
                </a:lnTo>
                <a:cubicBezTo>
                  <a:pt x="2409720" y="0"/>
                  <a:pt x="2433106" y="23386"/>
                  <a:pt x="2433106" y="52233"/>
                </a:cubicBezTo>
                <a:lnTo>
                  <a:pt x="2433106" y="470101"/>
                </a:lnTo>
                <a:cubicBezTo>
                  <a:pt x="2433106" y="498948"/>
                  <a:pt x="2409720" y="522334"/>
                  <a:pt x="2380873" y="522334"/>
                </a:cubicBezTo>
                <a:lnTo>
                  <a:pt x="52233" y="522334"/>
                </a:lnTo>
                <a:cubicBezTo>
                  <a:pt x="23386" y="522334"/>
                  <a:pt x="0" y="498948"/>
                  <a:pt x="0" y="470101"/>
                </a:cubicBezTo>
                <a:lnTo>
                  <a:pt x="0" y="52233"/>
                </a:lnTo>
                <a:close/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5309" tIns="95309" rIns="95309" bIns="95309" numCol="1" spcCol="1270" anchor="ctr" anchorCtr="0">
            <a:noAutofit/>
          </a:bodyPr>
          <a:lstStyle/>
          <a:p>
            <a:pPr lvl="0" algn="ctr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100" kern="1200" dirty="0">
                <a:solidFill>
                  <a:schemeClr val="tx1"/>
                </a:solidFill>
              </a:rPr>
              <a:t>Analysis</a:t>
            </a:r>
          </a:p>
        </p:txBody>
      </p:sp>
      <p:sp>
        <p:nvSpPr>
          <p:cNvPr id="9" name="Freeform 8"/>
          <p:cNvSpPr/>
          <p:nvPr/>
        </p:nvSpPr>
        <p:spPr>
          <a:xfrm>
            <a:off x="658114" y="3516847"/>
            <a:ext cx="2433106" cy="522334"/>
          </a:xfrm>
          <a:custGeom>
            <a:avLst/>
            <a:gdLst>
              <a:gd name="connsiteX0" fmla="*/ 0 w 2433106"/>
              <a:gd name="connsiteY0" fmla="*/ 52233 h 522334"/>
              <a:gd name="connsiteX1" fmla="*/ 52233 w 2433106"/>
              <a:gd name="connsiteY1" fmla="*/ 0 h 522334"/>
              <a:gd name="connsiteX2" fmla="*/ 2380873 w 2433106"/>
              <a:gd name="connsiteY2" fmla="*/ 0 h 522334"/>
              <a:gd name="connsiteX3" fmla="*/ 2433106 w 2433106"/>
              <a:gd name="connsiteY3" fmla="*/ 52233 h 522334"/>
              <a:gd name="connsiteX4" fmla="*/ 2433106 w 2433106"/>
              <a:gd name="connsiteY4" fmla="*/ 470101 h 522334"/>
              <a:gd name="connsiteX5" fmla="*/ 2380873 w 2433106"/>
              <a:gd name="connsiteY5" fmla="*/ 522334 h 522334"/>
              <a:gd name="connsiteX6" fmla="*/ 52233 w 2433106"/>
              <a:gd name="connsiteY6" fmla="*/ 522334 h 522334"/>
              <a:gd name="connsiteX7" fmla="*/ 0 w 2433106"/>
              <a:gd name="connsiteY7" fmla="*/ 470101 h 522334"/>
              <a:gd name="connsiteX8" fmla="*/ 0 w 2433106"/>
              <a:gd name="connsiteY8" fmla="*/ 52233 h 522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3106" h="522334">
                <a:moveTo>
                  <a:pt x="0" y="52233"/>
                </a:moveTo>
                <a:cubicBezTo>
                  <a:pt x="0" y="23386"/>
                  <a:pt x="23386" y="0"/>
                  <a:pt x="52233" y="0"/>
                </a:cubicBezTo>
                <a:lnTo>
                  <a:pt x="2380873" y="0"/>
                </a:lnTo>
                <a:cubicBezTo>
                  <a:pt x="2409720" y="0"/>
                  <a:pt x="2433106" y="23386"/>
                  <a:pt x="2433106" y="52233"/>
                </a:cubicBezTo>
                <a:lnTo>
                  <a:pt x="2433106" y="470101"/>
                </a:lnTo>
                <a:cubicBezTo>
                  <a:pt x="2433106" y="498948"/>
                  <a:pt x="2409720" y="522334"/>
                  <a:pt x="2380873" y="522334"/>
                </a:cubicBezTo>
                <a:lnTo>
                  <a:pt x="52233" y="522334"/>
                </a:lnTo>
                <a:cubicBezTo>
                  <a:pt x="23386" y="522334"/>
                  <a:pt x="0" y="498948"/>
                  <a:pt x="0" y="470101"/>
                </a:cubicBezTo>
                <a:lnTo>
                  <a:pt x="0" y="52233"/>
                </a:lnTo>
                <a:close/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5309" tIns="95309" rIns="95309" bIns="95309" numCol="1" spcCol="1270" anchor="ctr" anchorCtr="0">
            <a:noAutofit/>
          </a:bodyPr>
          <a:lstStyle/>
          <a:p>
            <a:pPr lvl="0" algn="ctr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100" kern="1200" dirty="0">
                <a:solidFill>
                  <a:schemeClr val="tx1"/>
                </a:solidFill>
              </a:rPr>
              <a:t>Publication</a:t>
            </a:r>
          </a:p>
        </p:txBody>
      </p:sp>
      <p:sp>
        <p:nvSpPr>
          <p:cNvPr id="10" name="Freeform 9"/>
          <p:cNvSpPr/>
          <p:nvPr/>
        </p:nvSpPr>
        <p:spPr>
          <a:xfrm>
            <a:off x="5728708" y="2901864"/>
            <a:ext cx="2433106" cy="522334"/>
          </a:xfrm>
          <a:custGeom>
            <a:avLst/>
            <a:gdLst>
              <a:gd name="connsiteX0" fmla="*/ 0 w 2433106"/>
              <a:gd name="connsiteY0" fmla="*/ 52233 h 522334"/>
              <a:gd name="connsiteX1" fmla="*/ 52233 w 2433106"/>
              <a:gd name="connsiteY1" fmla="*/ 0 h 522334"/>
              <a:gd name="connsiteX2" fmla="*/ 2380873 w 2433106"/>
              <a:gd name="connsiteY2" fmla="*/ 0 h 522334"/>
              <a:gd name="connsiteX3" fmla="*/ 2433106 w 2433106"/>
              <a:gd name="connsiteY3" fmla="*/ 52233 h 522334"/>
              <a:gd name="connsiteX4" fmla="*/ 2433106 w 2433106"/>
              <a:gd name="connsiteY4" fmla="*/ 470101 h 522334"/>
              <a:gd name="connsiteX5" fmla="*/ 2380873 w 2433106"/>
              <a:gd name="connsiteY5" fmla="*/ 522334 h 522334"/>
              <a:gd name="connsiteX6" fmla="*/ 52233 w 2433106"/>
              <a:gd name="connsiteY6" fmla="*/ 522334 h 522334"/>
              <a:gd name="connsiteX7" fmla="*/ 0 w 2433106"/>
              <a:gd name="connsiteY7" fmla="*/ 470101 h 522334"/>
              <a:gd name="connsiteX8" fmla="*/ 0 w 2433106"/>
              <a:gd name="connsiteY8" fmla="*/ 52233 h 522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3106" h="522334">
                <a:moveTo>
                  <a:pt x="0" y="52233"/>
                </a:moveTo>
                <a:cubicBezTo>
                  <a:pt x="0" y="23386"/>
                  <a:pt x="23386" y="0"/>
                  <a:pt x="52233" y="0"/>
                </a:cubicBezTo>
                <a:lnTo>
                  <a:pt x="2380873" y="0"/>
                </a:lnTo>
                <a:cubicBezTo>
                  <a:pt x="2409720" y="0"/>
                  <a:pt x="2433106" y="23386"/>
                  <a:pt x="2433106" y="52233"/>
                </a:cubicBezTo>
                <a:lnTo>
                  <a:pt x="2433106" y="470101"/>
                </a:lnTo>
                <a:cubicBezTo>
                  <a:pt x="2433106" y="498948"/>
                  <a:pt x="2409720" y="522334"/>
                  <a:pt x="2380873" y="522334"/>
                </a:cubicBezTo>
                <a:lnTo>
                  <a:pt x="52233" y="522334"/>
                </a:lnTo>
                <a:cubicBezTo>
                  <a:pt x="23386" y="522334"/>
                  <a:pt x="0" y="498948"/>
                  <a:pt x="0" y="470101"/>
                </a:cubicBezTo>
                <a:lnTo>
                  <a:pt x="0" y="52233"/>
                </a:lnTo>
                <a:close/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5309" tIns="95309" rIns="95309" bIns="95309" numCol="1" spcCol="1270" anchor="ctr" anchorCtr="0">
            <a:noAutofit/>
          </a:bodyPr>
          <a:lstStyle/>
          <a:p>
            <a:pPr lvl="0" algn="ctr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100" kern="1200" dirty="0">
                <a:solidFill>
                  <a:schemeClr val="tx1"/>
                </a:solidFill>
              </a:rPr>
              <a:t>Reproduce/Analysis</a:t>
            </a:r>
          </a:p>
        </p:txBody>
      </p:sp>
      <p:sp>
        <p:nvSpPr>
          <p:cNvPr id="11" name="Freeform 10"/>
          <p:cNvSpPr/>
          <p:nvPr/>
        </p:nvSpPr>
        <p:spPr>
          <a:xfrm>
            <a:off x="5728708" y="3516847"/>
            <a:ext cx="2433106" cy="522334"/>
          </a:xfrm>
          <a:custGeom>
            <a:avLst/>
            <a:gdLst>
              <a:gd name="connsiteX0" fmla="*/ 0 w 2433106"/>
              <a:gd name="connsiteY0" fmla="*/ 52233 h 522334"/>
              <a:gd name="connsiteX1" fmla="*/ 52233 w 2433106"/>
              <a:gd name="connsiteY1" fmla="*/ 0 h 522334"/>
              <a:gd name="connsiteX2" fmla="*/ 2380873 w 2433106"/>
              <a:gd name="connsiteY2" fmla="*/ 0 h 522334"/>
              <a:gd name="connsiteX3" fmla="*/ 2433106 w 2433106"/>
              <a:gd name="connsiteY3" fmla="*/ 52233 h 522334"/>
              <a:gd name="connsiteX4" fmla="*/ 2433106 w 2433106"/>
              <a:gd name="connsiteY4" fmla="*/ 470101 h 522334"/>
              <a:gd name="connsiteX5" fmla="*/ 2380873 w 2433106"/>
              <a:gd name="connsiteY5" fmla="*/ 522334 h 522334"/>
              <a:gd name="connsiteX6" fmla="*/ 52233 w 2433106"/>
              <a:gd name="connsiteY6" fmla="*/ 522334 h 522334"/>
              <a:gd name="connsiteX7" fmla="*/ 0 w 2433106"/>
              <a:gd name="connsiteY7" fmla="*/ 470101 h 522334"/>
              <a:gd name="connsiteX8" fmla="*/ 0 w 2433106"/>
              <a:gd name="connsiteY8" fmla="*/ 52233 h 522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3106" h="522334">
                <a:moveTo>
                  <a:pt x="0" y="52233"/>
                </a:moveTo>
                <a:cubicBezTo>
                  <a:pt x="0" y="23386"/>
                  <a:pt x="23386" y="0"/>
                  <a:pt x="52233" y="0"/>
                </a:cubicBezTo>
                <a:lnTo>
                  <a:pt x="2380873" y="0"/>
                </a:lnTo>
                <a:cubicBezTo>
                  <a:pt x="2409720" y="0"/>
                  <a:pt x="2433106" y="23386"/>
                  <a:pt x="2433106" y="52233"/>
                </a:cubicBezTo>
                <a:lnTo>
                  <a:pt x="2433106" y="470101"/>
                </a:lnTo>
                <a:cubicBezTo>
                  <a:pt x="2433106" y="498948"/>
                  <a:pt x="2409720" y="522334"/>
                  <a:pt x="2380873" y="522334"/>
                </a:cubicBezTo>
                <a:lnTo>
                  <a:pt x="52233" y="522334"/>
                </a:lnTo>
                <a:cubicBezTo>
                  <a:pt x="23386" y="522334"/>
                  <a:pt x="0" y="498948"/>
                  <a:pt x="0" y="470101"/>
                </a:cubicBezTo>
                <a:lnTo>
                  <a:pt x="0" y="52233"/>
                </a:lnTo>
                <a:close/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5309" tIns="95309" rIns="95309" bIns="95309" numCol="1" spcCol="1270" anchor="ctr" anchorCtr="0">
            <a:noAutofit/>
          </a:bodyPr>
          <a:lstStyle/>
          <a:p>
            <a:pPr lvl="0" algn="ctr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100" kern="1200" dirty="0">
                <a:solidFill>
                  <a:schemeClr val="tx1"/>
                </a:solidFill>
              </a:rPr>
              <a:t>Publication</a:t>
            </a:r>
          </a:p>
        </p:txBody>
      </p:sp>
      <p:sp>
        <p:nvSpPr>
          <p:cNvPr id="12" name="Freeform 11"/>
          <p:cNvSpPr/>
          <p:nvPr/>
        </p:nvSpPr>
        <p:spPr>
          <a:xfrm>
            <a:off x="5728708" y="4192294"/>
            <a:ext cx="2433106" cy="960819"/>
          </a:xfrm>
          <a:custGeom>
            <a:avLst/>
            <a:gdLst>
              <a:gd name="connsiteX0" fmla="*/ 0 w 2433106"/>
              <a:gd name="connsiteY0" fmla="*/ 52233 h 522334"/>
              <a:gd name="connsiteX1" fmla="*/ 52233 w 2433106"/>
              <a:gd name="connsiteY1" fmla="*/ 0 h 522334"/>
              <a:gd name="connsiteX2" fmla="*/ 2380873 w 2433106"/>
              <a:gd name="connsiteY2" fmla="*/ 0 h 522334"/>
              <a:gd name="connsiteX3" fmla="*/ 2433106 w 2433106"/>
              <a:gd name="connsiteY3" fmla="*/ 52233 h 522334"/>
              <a:gd name="connsiteX4" fmla="*/ 2433106 w 2433106"/>
              <a:gd name="connsiteY4" fmla="*/ 470101 h 522334"/>
              <a:gd name="connsiteX5" fmla="*/ 2380873 w 2433106"/>
              <a:gd name="connsiteY5" fmla="*/ 522334 h 522334"/>
              <a:gd name="connsiteX6" fmla="*/ 52233 w 2433106"/>
              <a:gd name="connsiteY6" fmla="*/ 522334 h 522334"/>
              <a:gd name="connsiteX7" fmla="*/ 0 w 2433106"/>
              <a:gd name="connsiteY7" fmla="*/ 470101 h 522334"/>
              <a:gd name="connsiteX8" fmla="*/ 0 w 2433106"/>
              <a:gd name="connsiteY8" fmla="*/ 52233 h 522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3106" h="522334">
                <a:moveTo>
                  <a:pt x="0" y="52233"/>
                </a:moveTo>
                <a:cubicBezTo>
                  <a:pt x="0" y="23386"/>
                  <a:pt x="23386" y="0"/>
                  <a:pt x="52233" y="0"/>
                </a:cubicBezTo>
                <a:lnTo>
                  <a:pt x="2380873" y="0"/>
                </a:lnTo>
                <a:cubicBezTo>
                  <a:pt x="2409720" y="0"/>
                  <a:pt x="2433106" y="23386"/>
                  <a:pt x="2433106" y="52233"/>
                </a:cubicBezTo>
                <a:lnTo>
                  <a:pt x="2433106" y="470101"/>
                </a:lnTo>
                <a:cubicBezTo>
                  <a:pt x="2433106" y="498948"/>
                  <a:pt x="2409720" y="522334"/>
                  <a:pt x="2380873" y="522334"/>
                </a:cubicBezTo>
                <a:lnTo>
                  <a:pt x="52233" y="522334"/>
                </a:lnTo>
                <a:cubicBezTo>
                  <a:pt x="23386" y="522334"/>
                  <a:pt x="0" y="498948"/>
                  <a:pt x="0" y="470101"/>
                </a:cubicBezTo>
                <a:lnTo>
                  <a:pt x="0" y="52233"/>
                </a:lnTo>
                <a:close/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5309" tIns="95309" rIns="95309" bIns="95309" numCol="1" spcCol="1270" anchor="ctr" anchorCtr="0">
            <a:noAutofit/>
          </a:bodyPr>
          <a:lstStyle/>
          <a:p>
            <a:pPr lvl="0" algn="ctr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100" kern="1200" dirty="0">
                <a:solidFill>
                  <a:schemeClr val="tx1"/>
                </a:solidFill>
              </a:rPr>
              <a:t>Evidence </a:t>
            </a:r>
            <a:r>
              <a:rPr lang="en-US" sz="2100" dirty="0">
                <a:solidFill>
                  <a:schemeClr val="tx1"/>
                </a:solidFill>
              </a:rPr>
              <a:t>Based Medicine/</a:t>
            </a:r>
            <a:r>
              <a:rPr lang="en-US" sz="2100" kern="1200" dirty="0">
                <a:solidFill>
                  <a:schemeClr val="tx1"/>
                </a:solidFill>
              </a:rPr>
              <a:t>FDA Approval</a:t>
            </a:r>
          </a:p>
        </p:txBody>
      </p:sp>
    </p:spTree>
    <p:extLst>
      <p:ext uri="{BB962C8B-B14F-4D97-AF65-F5344CB8AC3E}">
        <p14:creationId xmlns:p14="http://schemas.microsoft.com/office/powerpoint/2010/main" val="3086767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573F1-9495-44FF-8B0D-F2BF8285F8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Computing framework: Current system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E1B25F-00E9-48F3-BA51-7B2393601D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809" y="1178011"/>
            <a:ext cx="3722357" cy="473868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425252D-E328-4A28-988C-D5E17DE00F5F}"/>
              </a:ext>
            </a:extLst>
          </p:cNvPr>
          <p:cNvSpPr txBox="1"/>
          <p:nvPr/>
        </p:nvSpPr>
        <p:spPr>
          <a:xfrm>
            <a:off x="4871873" y="1304229"/>
            <a:ext cx="40848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Open source technology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Scalable 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300TB data storage and computation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Currently supports SQL, images, time series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Demo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818103-F6AB-4C06-B300-C3F90D26E7EE}"/>
              </a:ext>
            </a:extLst>
          </p:cNvPr>
          <p:cNvSpPr txBox="1"/>
          <p:nvPr/>
        </p:nvSpPr>
        <p:spPr>
          <a:xfrm>
            <a:off x="4098166" y="3351522"/>
            <a:ext cx="472936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Impact" panose="020B0806030902050204" pitchFamily="34" charset="0"/>
                <a:cs typeface="Arial" panose="020B0604020202020204" pitchFamily="34" charset="0"/>
              </a:rPr>
              <a:t>MULTIPLE DATA SOURCES</a:t>
            </a:r>
          </a:p>
          <a:p>
            <a:pPr marL="214313" indent="-214313" algn="ctr">
              <a:buClr>
                <a:srgbClr val="856024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latin typeface="Myriad Pro" panose="020B0503030403020204" pitchFamily="34" charset="0"/>
                <a:cs typeface="Arial" panose="020B0604020202020204" pitchFamily="34" charset="0"/>
              </a:rPr>
              <a:t>MIMIC III (Beth Israel Hospital EHR)</a:t>
            </a:r>
          </a:p>
          <a:p>
            <a:pPr marL="214313" indent="-214313" algn="ctr">
              <a:buClr>
                <a:srgbClr val="856024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latin typeface="Myriad Pro" panose="020B0503030403020204" pitchFamily="34" charset="0"/>
                <a:cs typeface="Arial" panose="020B0604020202020204" pitchFamily="34" charset="0"/>
              </a:rPr>
              <a:t>Cerner Health Facts (60M patients over 18 years)</a:t>
            </a:r>
          </a:p>
          <a:p>
            <a:pPr marL="214313" indent="-214313" algn="ctr">
              <a:buClr>
                <a:srgbClr val="856024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latin typeface="Myriad Pro" panose="020B0503030403020204" pitchFamily="34" charset="0"/>
                <a:cs typeface="Arial" panose="020B0604020202020204" pitchFamily="34" charset="0"/>
              </a:rPr>
              <a:t>Claims data</a:t>
            </a:r>
          </a:p>
          <a:p>
            <a:pPr marL="557213" lvl="1" indent="-214313" algn="ctr">
              <a:buClr>
                <a:srgbClr val="856024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latin typeface="Myriad Pro" panose="020B0503030403020204" pitchFamily="34" charset="0"/>
                <a:cs typeface="Arial" panose="020B0604020202020204" pitchFamily="34" charset="0"/>
              </a:rPr>
              <a:t>Indiana Medicaid (2012 to present)</a:t>
            </a:r>
          </a:p>
          <a:p>
            <a:pPr marL="557213" lvl="1" indent="-214313" algn="ctr">
              <a:buClr>
                <a:srgbClr val="856024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latin typeface="Myriad Pro" panose="020B0503030403020204" pitchFamily="34" charset="0"/>
                <a:cs typeface="Arial" panose="020B0604020202020204" pitchFamily="34" charset="0"/>
              </a:rPr>
              <a:t>Purdue Community (staff and families)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452FF63-DED1-4ADD-A32D-AD1A1D7A5023}"/>
              </a:ext>
            </a:extLst>
          </p:cNvPr>
          <p:cNvGrpSpPr/>
          <p:nvPr/>
        </p:nvGrpSpPr>
        <p:grpSpPr>
          <a:xfrm>
            <a:off x="4951900" y="5278195"/>
            <a:ext cx="3325694" cy="638504"/>
            <a:chOff x="3456551" y="3158667"/>
            <a:chExt cx="4434259" cy="851339"/>
          </a:xfrm>
        </p:grpSpPr>
        <p:pic>
          <p:nvPicPr>
            <p:cNvPr id="8" name="Picture 2" descr="See the source image">
              <a:extLst>
                <a:ext uri="{FF2B5EF4-FFF2-40B4-BE49-F238E27FC236}">
                  <a16:creationId xmlns:a16="http://schemas.microsoft.com/office/drawing/2014/main" id="{8AB6C1FB-2E01-4EDF-965D-3EBFED57197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636" t="23974" r="15821" b="29143"/>
            <a:stretch/>
          </p:blipFill>
          <p:spPr bwMode="auto">
            <a:xfrm>
              <a:off x="5208723" y="3247869"/>
              <a:ext cx="1728683" cy="6982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See the source image">
              <a:extLst>
                <a:ext uri="{FF2B5EF4-FFF2-40B4-BE49-F238E27FC236}">
                  <a16:creationId xmlns:a16="http://schemas.microsoft.com/office/drawing/2014/main" id="{A8FC21C3-E174-4433-883F-11B5956C7E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9471" y="3158667"/>
              <a:ext cx="851339" cy="8513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6" descr="See the source image">
              <a:extLst>
                <a:ext uri="{FF2B5EF4-FFF2-40B4-BE49-F238E27FC236}">
                  <a16:creationId xmlns:a16="http://schemas.microsoft.com/office/drawing/2014/main" id="{B81DFBA0-7235-4147-B2B3-8B3870885D8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56551" y="3161989"/>
              <a:ext cx="1571530" cy="8446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275402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E42AD9-BA4E-46AE-A2BB-3E49C60341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Hemorrhage, </a:t>
            </a:r>
            <a:r>
              <a:rPr lang="en-US" dirty="0" err="1">
                <a:solidFill>
                  <a:schemeClr val="tx1"/>
                </a:solidFill>
              </a:rPr>
              <a:t>ahe</a:t>
            </a:r>
            <a:r>
              <a:rPr lang="en-US" dirty="0">
                <a:solidFill>
                  <a:schemeClr val="tx1"/>
                </a:solidFill>
              </a:rPr>
              <a:t> and death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A36B95-8258-46FD-8E63-492E799F1FBE}"/>
              </a:ext>
            </a:extLst>
          </p:cNvPr>
          <p:cNvSpPr txBox="1"/>
          <p:nvPr/>
        </p:nvSpPr>
        <p:spPr>
          <a:xfrm>
            <a:off x="668661" y="1340446"/>
            <a:ext cx="75215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Hemorrhage leads to acute hypotensive episode (AHE) or shock, and shock leads to death. 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480D146-AE70-4B00-8F44-737D4F71D910}"/>
              </a:ext>
            </a:extLst>
          </p:cNvPr>
          <p:cNvGrpSpPr/>
          <p:nvPr/>
        </p:nvGrpSpPr>
        <p:grpSpPr>
          <a:xfrm>
            <a:off x="23594" y="2376564"/>
            <a:ext cx="9120406" cy="2355753"/>
            <a:chOff x="23594" y="2376564"/>
            <a:chExt cx="9120406" cy="235575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48D7D8F-F162-41EB-B704-DCD6C05EA2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49555"/>
            <a:stretch/>
          </p:blipFill>
          <p:spPr>
            <a:xfrm>
              <a:off x="23594" y="2376564"/>
              <a:ext cx="9120406" cy="2355753"/>
            </a:xfrm>
            <a:prstGeom prst="rect">
              <a:avLst/>
            </a:prstGeom>
          </p:spPr>
        </p:pic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E5714525-E82E-4DAC-A226-F329FA9D7785}"/>
                </a:ext>
              </a:extLst>
            </p:cNvPr>
            <p:cNvCxnSpPr>
              <a:cxnSpLocks/>
            </p:cNvCxnSpPr>
            <p:nvPr/>
          </p:nvCxnSpPr>
          <p:spPr>
            <a:xfrm>
              <a:off x="1555668" y="2784764"/>
              <a:ext cx="0" cy="1466602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0D3820FC-906C-423D-9452-D5C53CDFD96E}"/>
                </a:ext>
              </a:extLst>
            </p:cNvPr>
            <p:cNvCxnSpPr>
              <a:cxnSpLocks/>
            </p:cNvCxnSpPr>
            <p:nvPr/>
          </p:nvCxnSpPr>
          <p:spPr>
            <a:xfrm>
              <a:off x="5929746" y="2784764"/>
              <a:ext cx="0" cy="1466602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55224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Sustainability</a:t>
            </a:r>
          </a:p>
          <a:p>
            <a:r>
              <a:rPr lang="en-US" sz="2000" dirty="0"/>
              <a:t>Privacy/Security</a:t>
            </a:r>
          </a:p>
          <a:p>
            <a:r>
              <a:rPr lang="en-US" sz="2000" dirty="0"/>
              <a:t>Scalability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Issues to be addressed</a:t>
            </a:r>
          </a:p>
        </p:txBody>
      </p:sp>
    </p:spTree>
    <p:extLst>
      <p:ext uri="{BB962C8B-B14F-4D97-AF65-F5344CB8AC3E}">
        <p14:creationId xmlns:p14="http://schemas.microsoft.com/office/powerpoint/2010/main" val="20481992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100087121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1567249" y="577576"/>
            <a:ext cx="6048632" cy="447485"/>
          </a:xfrm>
        </p:spPr>
        <p:txBody>
          <a:bodyPr>
            <a:noAutofit/>
          </a:bodyPr>
          <a:lstStyle/>
          <a:p>
            <a:r>
              <a:rPr lang="en-US" sz="2400" b="1" dirty="0"/>
              <a:t>Structural causal model for leveraging observational data (EHR, Device data) complementary to randomized controlled trial(RCT)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567251" y="1495515"/>
            <a:ext cx="7576751" cy="249299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Yonghan Jung</a:t>
            </a:r>
            <a:r>
              <a:rPr lang="en-US" baseline="30000" dirty="0"/>
              <a:t>1</a:t>
            </a:r>
          </a:p>
          <a:p>
            <a:r>
              <a:rPr lang="en-US" dirty="0"/>
              <a:t>Mohammad Adibuzzaman</a:t>
            </a:r>
            <a:r>
              <a:rPr lang="en-US" baseline="30000" dirty="0"/>
              <a:t>2</a:t>
            </a:r>
            <a:endParaRPr lang="en-US" dirty="0"/>
          </a:p>
          <a:p>
            <a:r>
              <a:rPr lang="en-US" dirty="0"/>
              <a:t>Elias Bareinboim</a:t>
            </a:r>
            <a:r>
              <a:rPr lang="en-US" baseline="30000" dirty="0"/>
              <a:t>3</a:t>
            </a:r>
          </a:p>
          <a:p>
            <a:endParaRPr lang="en-US" dirty="0"/>
          </a:p>
          <a:p>
            <a:r>
              <a:rPr lang="en-GB" sz="1400" baseline="30000" dirty="0"/>
              <a:t>1</a:t>
            </a:r>
            <a:r>
              <a:rPr lang="en-GB" sz="1400" dirty="0"/>
              <a:t>Department of Computer Science, Purdue University, West Lafayette, USA</a:t>
            </a:r>
            <a:endParaRPr lang="en-US" sz="1400" dirty="0"/>
          </a:p>
          <a:p>
            <a:r>
              <a:rPr lang="en-GB" sz="1400" baseline="30000" dirty="0"/>
              <a:t>2</a:t>
            </a:r>
            <a:r>
              <a:rPr lang="en-GB" sz="1400" dirty="0"/>
              <a:t>Regenstreif Center for Healthcare Engineering, Purdue University, West Lafayette, USA</a:t>
            </a:r>
            <a:endParaRPr lang="en-GB" sz="1400" baseline="30000" dirty="0"/>
          </a:p>
          <a:p>
            <a:r>
              <a:rPr lang="en-GB" sz="1400" baseline="30000" dirty="0"/>
              <a:t>3</a:t>
            </a:r>
            <a:r>
              <a:rPr lang="en-GB" sz="1400" dirty="0"/>
              <a:t>Department of Computer Science, Columbia University, </a:t>
            </a:r>
            <a:r>
              <a:rPr lang="en-GB" sz="1400"/>
              <a:t>New York, </a:t>
            </a:r>
            <a:r>
              <a:rPr lang="en-GB" sz="1400" dirty="0"/>
              <a:t>USA</a:t>
            </a:r>
            <a:endParaRPr lang="en-US" sz="1400" dirty="0"/>
          </a:p>
          <a:p>
            <a:br>
              <a:rPr lang="en-GB" sz="1400" dirty="0"/>
            </a:br>
            <a:endParaRPr lang="en-GB" sz="1400" dirty="0"/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4378559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188912" y="181356"/>
            <a:ext cx="8193088" cy="685800"/>
          </a:xfrm>
        </p:spPr>
        <p:txBody>
          <a:bodyPr/>
          <a:lstStyle/>
          <a:p>
            <a:r>
              <a:rPr lang="en-US" sz="2000" dirty="0">
                <a:solidFill>
                  <a:schemeClr val="tx1"/>
                </a:solidFill>
              </a:rPr>
              <a:t>Randomized controlled trial: gold standard for evidence based medicine</a:t>
            </a:r>
          </a:p>
        </p:txBody>
      </p:sp>
      <p:sp>
        <p:nvSpPr>
          <p:cNvPr id="7" name="Rectangle 6"/>
          <p:cNvSpPr/>
          <p:nvPr/>
        </p:nvSpPr>
        <p:spPr>
          <a:xfrm>
            <a:off x="188912" y="1296308"/>
            <a:ext cx="866062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1962 Drug Amendments Law for FDA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“All drugs should be approved on the basis of well-controlled experimental study”. </a:t>
            </a:r>
          </a:p>
        </p:txBody>
      </p:sp>
      <p:sp>
        <p:nvSpPr>
          <p:cNvPr id="8" name="Rectangle 7"/>
          <p:cNvSpPr/>
          <p:nvPr/>
        </p:nvSpPr>
        <p:spPr>
          <a:xfrm>
            <a:off x="188912" y="2615055"/>
            <a:ext cx="643362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800100" lvl="1" indent="-342900">
              <a:buFont typeface="Arial" charset="0"/>
              <a:buChar char="•"/>
            </a:pPr>
            <a:r>
              <a:rPr lang="en-US" sz="2400" dirty="0"/>
              <a:t>RCT became a </a:t>
            </a:r>
            <a:r>
              <a:rPr lang="en-US" sz="2400" i="1" dirty="0"/>
              <a:t>gold standard </a:t>
            </a:r>
            <a:r>
              <a:rPr lang="en-US" sz="2400" dirty="0"/>
              <a:t>for clinical trial</a:t>
            </a:r>
          </a:p>
        </p:txBody>
      </p:sp>
      <p:sp>
        <p:nvSpPr>
          <p:cNvPr id="9" name="Rectangle 8"/>
          <p:cNvSpPr/>
          <p:nvPr/>
        </p:nvSpPr>
        <p:spPr>
          <a:xfrm>
            <a:off x="188912" y="3354936"/>
            <a:ext cx="895508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400" dirty="0"/>
              <a:t>Why?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400" dirty="0"/>
              <a:t>Causal inference by </a:t>
            </a:r>
          </a:p>
          <a:p>
            <a:pPr marL="1200150" lvl="2" indent="-285750">
              <a:buFont typeface="Arial" charset="0"/>
              <a:buChar char="•"/>
            </a:pPr>
            <a:r>
              <a:rPr lang="en-US" sz="2400" dirty="0"/>
              <a:t>Removing confounding bias and selection bias. </a:t>
            </a:r>
          </a:p>
        </p:txBody>
      </p:sp>
    </p:spTree>
    <p:extLst>
      <p:ext uri="{BB962C8B-B14F-4D97-AF65-F5344CB8AC3E}">
        <p14:creationId xmlns:p14="http://schemas.microsoft.com/office/powerpoint/2010/main" val="1010163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188912" y="963483"/>
            <a:ext cx="8153400" cy="481584"/>
          </a:xfrm>
        </p:spPr>
        <p:txBody>
          <a:bodyPr/>
          <a:lstStyle/>
          <a:p>
            <a:r>
              <a:rPr lang="en-US" sz="2000" b="1" dirty="0"/>
              <a:t>effect of treatment /drug on outcome?” 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188912" y="181356"/>
            <a:ext cx="8193088" cy="68580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randomized control trial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923925" y="3641833"/>
                <a:ext cx="1820119" cy="591358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Experiment</a:t>
                </a:r>
              </a:p>
              <a:p>
                <a:pPr algn="ctr"/>
                <a:r>
                  <a:rPr lang="en-US" dirty="0"/>
                  <a:t>(Treated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925" y="3641833"/>
                <a:ext cx="1820119" cy="591358"/>
              </a:xfrm>
              <a:prstGeom prst="rect">
                <a:avLst/>
              </a:prstGeom>
              <a:blipFill rotWithShape="0">
                <a:blip r:embed="rId2"/>
                <a:stretch>
                  <a:fillRect t="-8081" b="-1919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/>
          <p:cNvSpPr/>
          <p:nvPr/>
        </p:nvSpPr>
        <p:spPr>
          <a:xfrm>
            <a:off x="6022483" y="3648556"/>
            <a:ext cx="2088174" cy="591358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Control</a:t>
            </a:r>
          </a:p>
          <a:p>
            <a:pPr algn="ctr"/>
            <a:r>
              <a:rPr lang="en-US" dirty="0"/>
              <a:t>(Non-treated)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3009417" y="1489092"/>
            <a:ext cx="6273437" cy="1754326"/>
            <a:chOff x="3157165" y="1401394"/>
            <a:chExt cx="6273437" cy="1754326"/>
          </a:xfrm>
        </p:grpSpPr>
        <p:sp>
          <p:nvSpPr>
            <p:cNvPr id="24" name="Rectangle 23"/>
            <p:cNvSpPr/>
            <p:nvPr/>
          </p:nvSpPr>
          <p:spPr>
            <a:xfrm>
              <a:off x="3157165" y="1679934"/>
              <a:ext cx="2625069" cy="74061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/>
                <a:t>Randomizing patients (coin tossing!)</a:t>
              </a:r>
              <a:endParaRPr lang="en-US" sz="2000" dirty="0"/>
            </a:p>
          </p:txBody>
        </p:sp>
        <p:sp>
          <p:nvSpPr>
            <p:cNvPr id="25" name="Left Brace 24"/>
            <p:cNvSpPr/>
            <p:nvPr/>
          </p:nvSpPr>
          <p:spPr>
            <a:xfrm>
              <a:off x="5757024" y="1505567"/>
              <a:ext cx="290585" cy="1243171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6032043" y="1401394"/>
              <a:ext cx="3398559" cy="17543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To remove confounding bias</a:t>
              </a:r>
            </a:p>
            <a:p>
              <a:pPr marL="285750" indent="-285750">
                <a:buFont typeface="Arial" charset="0"/>
                <a:buChar char="•"/>
              </a:pPr>
              <a:r>
                <a:rPr lang="en-US" dirty="0"/>
                <a:t>Demographic (age / sex / race) </a:t>
              </a:r>
            </a:p>
            <a:p>
              <a:pPr marL="285750" indent="-285750">
                <a:buFont typeface="Arial" charset="0"/>
                <a:buChar char="•"/>
              </a:pPr>
              <a:r>
                <a:rPr lang="en-US" dirty="0"/>
                <a:t>Physiological (heart rate, etc.)</a:t>
              </a:r>
            </a:p>
            <a:p>
              <a:pPr marL="285750" indent="-285750">
                <a:buFont typeface="Arial" charset="0"/>
                <a:buChar char="•"/>
              </a:pPr>
              <a:r>
                <a:rPr lang="en-US" dirty="0"/>
                <a:t>Sociological (income)</a:t>
              </a:r>
            </a:p>
            <a:p>
              <a:pPr marL="285750" indent="-285750">
                <a:buFont typeface="Arial" charset="0"/>
                <a:buChar char="•"/>
              </a:pPr>
              <a:r>
                <a:rPr lang="en-US" dirty="0"/>
                <a:t>Etc. </a:t>
              </a:r>
            </a:p>
            <a:p>
              <a:endParaRPr lang="en-US" dirty="0"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9825925" y="92754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3783474" y="4258844"/>
                <a:ext cx="267956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𝑑𝑜</m:t>
                    </m:r>
                    <m:r>
                      <a:rPr lang="en-US" i="1">
                        <a:latin typeface="Cambria Math" charset="0"/>
                      </a:rPr>
                      <m:t>(</m:t>
                    </m:r>
                    <m:r>
                      <a:rPr lang="en-US" i="1">
                        <a:latin typeface="Cambria Math" charset="0"/>
                      </a:rPr>
                      <m:t>𝑋</m:t>
                    </m:r>
                    <m:r>
                      <a:rPr lang="en-US" i="1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: intervention on treatment X</a:t>
                </a:r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3474" y="4258844"/>
                <a:ext cx="2679564" cy="646331"/>
              </a:xfrm>
              <a:prstGeom prst="rect">
                <a:avLst/>
              </a:prstGeom>
              <a:blipFill rotWithShape="0">
                <a:blip r:embed="rId3"/>
                <a:stretch>
                  <a:fillRect t="-5660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Elbow Connector 26"/>
          <p:cNvCxnSpPr>
            <a:stCxn id="24" idx="2"/>
            <a:endCxn id="7" idx="0"/>
          </p:cNvCxnSpPr>
          <p:nvPr/>
        </p:nvCxnSpPr>
        <p:spPr>
          <a:xfrm rot="5400000">
            <a:off x="2511174" y="1831054"/>
            <a:ext cx="1133591" cy="2487967"/>
          </a:xfrm>
          <a:prstGeom prst="bentConnector3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/>
          <p:cNvCxnSpPr>
            <a:stCxn id="24" idx="2"/>
            <a:endCxn id="8" idx="0"/>
          </p:cNvCxnSpPr>
          <p:nvPr/>
        </p:nvCxnSpPr>
        <p:spPr>
          <a:xfrm rot="16200000" flipH="1">
            <a:off x="5124104" y="1706090"/>
            <a:ext cx="1140314" cy="2744618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188912" y="5139679"/>
                <a:ext cx="3299296" cy="120397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Analysis </a:t>
                </a:r>
              </a:p>
              <a:p>
                <a:pPr algn="ctr"/>
                <a:r>
                  <a:rPr lang="en-US" dirty="0"/>
                  <a:t>Intervention effect of treatment to the outcome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(</m:t>
                    </m:r>
                    <m:r>
                      <a:rPr lang="en-US" i="1">
                        <a:latin typeface="Cambria Math" charset="0"/>
                      </a:rPr>
                      <m:t>𝑌</m:t>
                    </m:r>
                    <m:r>
                      <a:rPr lang="en-US" i="1">
                        <a:latin typeface="Cambria Math" charset="0"/>
                      </a:rPr>
                      <m:t> | </m:t>
                    </m:r>
                    <m:r>
                      <a:rPr lang="en-US" i="1">
                        <a:latin typeface="Cambria Math" charset="0"/>
                      </a:rPr>
                      <m:t>𝑑𝑜</m:t>
                    </m:r>
                    <m:r>
                      <a:rPr lang="en-US" i="1">
                        <a:latin typeface="Cambria Math" charset="0"/>
                      </a:rPr>
                      <m:t>(</m:t>
                    </m:r>
                    <m:r>
                      <a:rPr lang="en-US" i="1">
                        <a:latin typeface="Cambria Math" charset="0"/>
                      </a:rPr>
                      <m:t>𝑋</m:t>
                    </m:r>
                  </m:oMath>
                </a14:m>
                <a:r>
                  <a:rPr lang="en-US" dirty="0"/>
                  <a:t>=1)) (</a:t>
                </a:r>
                <a:r>
                  <a:rPr lang="en-US" b="1" dirty="0"/>
                  <a:t>causal query</a:t>
                </a:r>
                <a:r>
                  <a:rPr lang="en-US" dirty="0"/>
                  <a:t>)</a:t>
                </a:r>
                <a:endParaRPr lang="en-US" b="1" dirty="0"/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912" y="5139679"/>
                <a:ext cx="3299296" cy="1203971"/>
              </a:xfrm>
              <a:prstGeom prst="rect">
                <a:avLst/>
              </a:prstGeom>
              <a:blipFill rotWithShape="0">
                <a:blip r:embed="rId4"/>
                <a:stretch>
                  <a:fillRect t="-1500" r="-552" b="-1350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Connector 12"/>
          <p:cNvCxnSpPr>
            <a:stCxn id="7" idx="2"/>
            <a:endCxn id="21" idx="0"/>
          </p:cNvCxnSpPr>
          <p:nvPr/>
        </p:nvCxnSpPr>
        <p:spPr>
          <a:xfrm>
            <a:off x="1833985" y="4233191"/>
            <a:ext cx="4575" cy="906488"/>
          </a:xfrm>
          <a:prstGeom prst="line">
            <a:avLst/>
          </a:prstGeom>
          <a:ln w="12700">
            <a:solidFill>
              <a:schemeClr val="tx1"/>
            </a:solidFill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/>
              <p:cNvSpPr/>
              <p:nvPr/>
            </p:nvSpPr>
            <p:spPr>
              <a:xfrm>
                <a:off x="5416922" y="5139679"/>
                <a:ext cx="3299296" cy="120397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Analysis </a:t>
                </a:r>
              </a:p>
              <a:p>
                <a:pPr algn="ctr"/>
                <a:r>
                  <a:rPr lang="en-US" dirty="0"/>
                  <a:t>Intervention effect of treatment to the outcome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(</m:t>
                    </m:r>
                    <m:r>
                      <a:rPr lang="en-US" i="1">
                        <a:latin typeface="Cambria Math" charset="0"/>
                      </a:rPr>
                      <m:t>𝑌</m:t>
                    </m:r>
                    <m:r>
                      <a:rPr lang="en-US" i="1">
                        <a:latin typeface="Cambria Math" charset="0"/>
                      </a:rPr>
                      <m:t> | </m:t>
                    </m:r>
                    <m:r>
                      <a:rPr lang="en-US" i="1">
                        <a:latin typeface="Cambria Math" charset="0"/>
                      </a:rPr>
                      <m:t>𝑑𝑜</m:t>
                    </m:r>
                    <m:r>
                      <a:rPr lang="en-US" i="1">
                        <a:latin typeface="Cambria Math" charset="0"/>
                      </a:rPr>
                      <m:t>(</m:t>
                    </m:r>
                    <m:r>
                      <a:rPr lang="en-US" i="1">
                        <a:latin typeface="Cambria Math" charset="0"/>
                      </a:rPr>
                      <m:t>𝑋</m:t>
                    </m:r>
                  </m:oMath>
                </a14:m>
                <a:r>
                  <a:rPr lang="en-US" dirty="0"/>
                  <a:t>=0)) (</a:t>
                </a:r>
                <a:r>
                  <a:rPr lang="en-US" b="1" dirty="0"/>
                  <a:t>causal query</a:t>
                </a:r>
                <a:r>
                  <a:rPr lang="en-US" dirty="0"/>
                  <a:t>)</a:t>
                </a:r>
                <a:endParaRPr lang="en-US" b="1" dirty="0"/>
              </a:p>
            </p:txBody>
          </p:sp>
        </mc:Choice>
        <mc:Fallback xmlns="">
          <p:sp>
            <p:nvSpPr>
              <p:cNvPr id="35" name="Rectangle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6922" y="5139679"/>
                <a:ext cx="3299296" cy="1203971"/>
              </a:xfrm>
              <a:prstGeom prst="rect">
                <a:avLst/>
              </a:prstGeom>
              <a:blipFill rotWithShape="0">
                <a:blip r:embed="rId5"/>
                <a:stretch>
                  <a:fillRect t="-1500" r="-368" b="-1350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Connector 36"/>
          <p:cNvCxnSpPr>
            <a:endCxn id="35" idx="0"/>
          </p:cNvCxnSpPr>
          <p:nvPr/>
        </p:nvCxnSpPr>
        <p:spPr>
          <a:xfrm>
            <a:off x="7061995" y="4233191"/>
            <a:ext cx="4575" cy="906488"/>
          </a:xfrm>
          <a:prstGeom prst="line">
            <a:avLst/>
          </a:prstGeom>
          <a:ln w="12700">
            <a:solidFill>
              <a:schemeClr val="tx1"/>
            </a:solidFill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34" idx="1"/>
          </p:cNvCxnSpPr>
          <p:nvPr/>
        </p:nvCxnSpPr>
        <p:spPr>
          <a:xfrm flipH="1">
            <a:off x="3166515" y="4582010"/>
            <a:ext cx="616959" cy="12296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5937813" y="4751809"/>
            <a:ext cx="1564737" cy="10598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0546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34" grpId="0"/>
      <p:bldP spid="21" grpId="0" animBg="1"/>
      <p:bldP spid="35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19075" y="264859"/>
            <a:ext cx="8193088" cy="68580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Limitations of randomized controlled trial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19076" y="1351457"/>
            <a:ext cx="840442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Ethical/safety issues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400" dirty="0"/>
              <a:t>Target patients are pregnant woman 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400" dirty="0"/>
              <a:t>Smoking / Non-smoking? </a:t>
            </a:r>
          </a:p>
          <a:p>
            <a:pPr marL="742950" lvl="1" indent="-285750">
              <a:buFont typeface="Arial" charset="0"/>
              <a:buChar char="•"/>
            </a:pPr>
            <a:endParaRPr lang="en-US" sz="2400" dirty="0"/>
          </a:p>
          <a:p>
            <a:pPr marL="285750" indent="-285750" fontAlgn="t">
              <a:buFont typeface="Arial" panose="020B0604020202020204" pitchFamily="34" charset="0"/>
              <a:buChar char="•"/>
            </a:pPr>
            <a:r>
              <a:rPr lang="en-US" sz="2400" b="1" dirty="0"/>
              <a:t>Limited samples</a:t>
            </a:r>
            <a:endParaRPr lang="en-US" sz="2400" dirty="0"/>
          </a:p>
          <a:p>
            <a:pPr marL="742950" lvl="1" indent="-285750" fontAlgn="t">
              <a:buFont typeface="Arial" panose="020B0604020202020204" pitchFamily="34" charset="0"/>
              <a:buChar char="•"/>
            </a:pPr>
            <a:r>
              <a:rPr lang="en-US" sz="2400" dirty="0"/>
              <a:t>Limited number of patients. </a:t>
            </a:r>
          </a:p>
          <a:p>
            <a:pPr marL="742950" lvl="1" indent="-285750" fontAlgn="t">
              <a:buFont typeface="Arial" panose="020B0604020202020204" pitchFamily="34" charset="0"/>
              <a:buChar char="•"/>
            </a:pPr>
            <a:r>
              <a:rPr lang="en-US" sz="2400" dirty="0"/>
              <a:t>Sampling selection bias</a:t>
            </a:r>
          </a:p>
          <a:p>
            <a:pPr marL="742950" lvl="1" indent="-285750" fontAlgn="t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 fontAlgn="t">
              <a:buFont typeface="Arial" panose="020B0604020202020204" pitchFamily="34" charset="0"/>
              <a:buChar char="•"/>
            </a:pPr>
            <a:r>
              <a:rPr lang="en-US" sz="2400" b="1" dirty="0"/>
              <a:t>Cost</a:t>
            </a:r>
            <a:endParaRPr lang="en-US" sz="2400" dirty="0"/>
          </a:p>
          <a:p>
            <a:pPr marL="742950" lvl="1" indent="-285750" fontAlgn="t">
              <a:buFont typeface="Arial" panose="020B0604020202020204" pitchFamily="34" charset="0"/>
              <a:buChar char="•"/>
            </a:pPr>
            <a:r>
              <a:rPr lang="en-US" sz="2400" dirty="0"/>
              <a:t>Time</a:t>
            </a:r>
          </a:p>
          <a:p>
            <a:pPr marL="742950" lvl="1" indent="-285750" fontAlgn="t">
              <a:buFont typeface="Arial" panose="020B0604020202020204" pitchFamily="34" charset="0"/>
              <a:buChar char="•"/>
            </a:pPr>
            <a:r>
              <a:rPr lang="en-US" sz="2400" dirty="0"/>
              <a:t>Money </a:t>
            </a:r>
          </a:p>
          <a:p>
            <a:pPr marL="285750" indent="-285750" fontAlgn="t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charset="0"/>
              <a:buChar char="•"/>
            </a:pPr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878483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188912" y="181356"/>
            <a:ext cx="8193088" cy="68580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Alternative to </a:t>
            </a:r>
            <a:r>
              <a:rPr lang="en-US" dirty="0" err="1">
                <a:solidFill>
                  <a:schemeClr val="tx1"/>
                </a:solidFill>
              </a:rPr>
              <a:t>rct</a:t>
            </a:r>
            <a:r>
              <a:rPr lang="en-US" dirty="0">
                <a:solidFill>
                  <a:schemeClr val="tx1"/>
                </a:solidFill>
              </a:rPr>
              <a:t>: observational data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489582" y="2099468"/>
                <a:ext cx="2363149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1. Causal question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charset="0"/>
                        </a:rPr>
                        <m:t>𝑃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𝑑𝑜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580" y="2099468"/>
                <a:ext cx="2363149" cy="646331"/>
              </a:xfrm>
              <a:prstGeom prst="rect">
                <a:avLst/>
              </a:prstGeom>
              <a:blipFill rotWithShape="0">
                <a:blip r:embed="rId2"/>
                <a:stretch>
                  <a:fillRect l="-2577" t="-4717" b="-188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/>
          <p:cNvSpPr txBox="1"/>
          <p:nvPr/>
        </p:nvSpPr>
        <p:spPr>
          <a:xfrm>
            <a:off x="5793345" y="2570073"/>
            <a:ext cx="306447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1. How to derive structure (model) from observational data?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88912" y="1085765"/>
            <a:ext cx="81930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Question</a:t>
            </a:r>
            <a:r>
              <a:rPr lang="en-US" sz="2400" dirty="0"/>
              <a:t>: Is it possible to conduct virtual experimental study by </a:t>
            </a:r>
            <a:r>
              <a:rPr lang="en-US" sz="2400"/>
              <a:t>using 1) clinical </a:t>
            </a:r>
            <a:r>
              <a:rPr lang="en-US" sz="2400" dirty="0"/>
              <a:t>knowledge </a:t>
            </a:r>
            <a:r>
              <a:rPr lang="en-US" sz="2400"/>
              <a:t>and 2) observational </a:t>
            </a:r>
            <a:r>
              <a:rPr lang="en-US" sz="2400" dirty="0"/>
              <a:t>data? 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797271" y="2099470"/>
            <a:ext cx="24881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Challenge</a:t>
            </a:r>
          </a:p>
        </p:txBody>
      </p:sp>
      <p:sp>
        <p:nvSpPr>
          <p:cNvPr id="20" name="Rectangle 19"/>
          <p:cNvSpPr/>
          <p:nvPr/>
        </p:nvSpPr>
        <p:spPr>
          <a:xfrm>
            <a:off x="5793345" y="3600360"/>
            <a:ext cx="306447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2. How to answer causal question given structure from observational data without confounding bias?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2684477" y="2724706"/>
            <a:ext cx="1789383" cy="2908265"/>
            <a:chOff x="2684475" y="2724704"/>
            <a:chExt cx="1789383" cy="2908265"/>
          </a:xfrm>
        </p:grpSpPr>
        <p:cxnSp>
          <p:nvCxnSpPr>
            <p:cNvPr id="34" name="Straight Connector 33"/>
            <p:cNvCxnSpPr/>
            <p:nvPr/>
          </p:nvCxnSpPr>
          <p:spPr>
            <a:xfrm>
              <a:off x="4027732" y="3089121"/>
              <a:ext cx="42770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4027732" y="5601441"/>
              <a:ext cx="42770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4455435" y="3084580"/>
              <a:ext cx="0" cy="254838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urved Connector 40"/>
            <p:cNvCxnSpPr/>
            <p:nvPr/>
          </p:nvCxnSpPr>
          <p:spPr>
            <a:xfrm rot="10800000">
              <a:off x="2684475" y="2724704"/>
              <a:ext cx="1789383" cy="1672294"/>
            </a:xfrm>
            <a:prstGeom prst="curvedConnector3">
              <a:avLst>
                <a:gd name="adj1" fmla="val -41983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/>
          <p:cNvGrpSpPr/>
          <p:nvPr/>
        </p:nvGrpSpPr>
        <p:grpSpPr>
          <a:xfrm>
            <a:off x="30053" y="3557085"/>
            <a:ext cx="3646328" cy="1278350"/>
            <a:chOff x="30053" y="3557085"/>
            <a:chExt cx="3646328" cy="1278350"/>
          </a:xfrm>
        </p:grpSpPr>
        <p:cxnSp>
          <p:nvCxnSpPr>
            <p:cNvPr id="7" name="Straight Arrow Connector 6"/>
            <p:cNvCxnSpPr>
              <a:stCxn id="12" idx="3"/>
            </p:cNvCxnSpPr>
            <p:nvPr/>
          </p:nvCxnSpPr>
          <p:spPr>
            <a:xfrm flipH="1">
              <a:off x="1300656" y="3904281"/>
              <a:ext cx="422003" cy="58377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Flowchart: Connector 7"/>
            <p:cNvSpPr/>
            <p:nvPr/>
          </p:nvSpPr>
          <p:spPr>
            <a:xfrm>
              <a:off x="1671155" y="3612732"/>
              <a:ext cx="351692" cy="341571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Z</a:t>
              </a:r>
            </a:p>
          </p:txBody>
        </p:sp>
        <p:sp>
          <p:nvSpPr>
            <p:cNvPr id="9" name="Flowchart: Connector 8"/>
            <p:cNvSpPr/>
            <p:nvPr/>
          </p:nvSpPr>
          <p:spPr>
            <a:xfrm>
              <a:off x="2197471" y="4488055"/>
              <a:ext cx="351692" cy="320430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Y</a:t>
              </a:r>
            </a:p>
          </p:txBody>
        </p:sp>
        <p:sp>
          <p:nvSpPr>
            <p:cNvPr id="10" name="Flowchart: Connector 9"/>
            <p:cNvSpPr/>
            <p:nvPr/>
          </p:nvSpPr>
          <p:spPr>
            <a:xfrm>
              <a:off x="1124810" y="4488055"/>
              <a:ext cx="351692" cy="320430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X</a:t>
              </a:r>
            </a:p>
          </p:txBody>
        </p:sp>
        <p:cxnSp>
          <p:nvCxnSpPr>
            <p:cNvPr id="11" name="Straight Arrow Connector 10"/>
            <p:cNvCxnSpPr>
              <a:stCxn id="12" idx="5"/>
            </p:cNvCxnSpPr>
            <p:nvPr/>
          </p:nvCxnSpPr>
          <p:spPr>
            <a:xfrm>
              <a:off x="1971343" y="3904281"/>
              <a:ext cx="401974" cy="58377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>
              <a:off x="1476502" y="4648270"/>
              <a:ext cx="72096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TextBox 2"/>
            <p:cNvSpPr txBox="1"/>
            <p:nvPr/>
          </p:nvSpPr>
          <p:spPr>
            <a:xfrm>
              <a:off x="30053" y="4439153"/>
              <a:ext cx="11820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Treatment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2504710" y="4466103"/>
              <a:ext cx="11716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Outcome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982312" y="3557085"/>
              <a:ext cx="15780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Confounders</a:t>
              </a:r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489580" y="2884525"/>
            <a:ext cx="35367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2. Model based on clinical knowledge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/>
              <p:nvPr/>
            </p:nvSpPr>
            <p:spPr>
              <a:xfrm>
                <a:off x="489580" y="5142183"/>
                <a:ext cx="3536728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3. Observational data with Joint probability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charset="0"/>
                      </a:rPr>
                      <m:t>𝑃</m:t>
                    </m:r>
                    <m:r>
                      <a:rPr lang="en-US" sz="2000" i="1">
                        <a:latin typeface="Cambria Math" charset="0"/>
                      </a:rPr>
                      <m:t>(</m:t>
                    </m:r>
                    <m:r>
                      <a:rPr lang="en-US" sz="2000" i="1">
                        <a:latin typeface="Cambria Math" charset="0"/>
                      </a:rPr>
                      <m:t>𝑥</m:t>
                    </m:r>
                    <m:r>
                      <a:rPr lang="en-US" sz="2000" i="1">
                        <a:latin typeface="Cambria Math" charset="0"/>
                      </a:rPr>
                      <m:t>,ß</m:t>
                    </m:r>
                    <m:r>
                      <a:rPr lang="en-US" sz="2000" i="1">
                        <a:latin typeface="Cambria Math" charset="0"/>
                      </a:rPr>
                      <m:t>𝑦</m:t>
                    </m:r>
                    <m:r>
                      <a:rPr lang="en-US" sz="2000" i="1">
                        <a:latin typeface="Cambria Math" charset="0"/>
                      </a:rPr>
                      <m:t>,</m:t>
                    </m:r>
                    <m:r>
                      <a:rPr lang="en-US" sz="2000" i="1">
                        <a:latin typeface="Cambria Math" charset="0"/>
                      </a:rPr>
                      <m:t>𝑧</m:t>
                    </m:r>
                    <m:r>
                      <a:rPr lang="en-US" sz="2000" i="1">
                        <a:latin typeface="Cambria Math" charset="0"/>
                      </a:rPr>
                      <m:t>)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580" y="5142183"/>
                <a:ext cx="3536728" cy="707886"/>
              </a:xfrm>
              <a:prstGeom prst="rect">
                <a:avLst/>
              </a:prstGeom>
              <a:blipFill rotWithShape="0">
                <a:blip r:embed="rId3"/>
                <a:stretch>
                  <a:fillRect l="-1724" t="-5172" r="-1207" b="-146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7289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18" grpId="0"/>
      <p:bldP spid="38" grpId="0"/>
      <p:bldP spid="40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explore SCM to answer the causal question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09222" y="2497604"/>
            <a:ext cx="635428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Why? 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/>
              <a:t>Graphical encoding of clinical knowledge (transparency and flexibility)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/>
              <a:t>Algorithmically derivation of formula (Causal diagram in, Formula out)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09222" y="1328813"/>
            <a:ext cx="82393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Explore </a:t>
            </a:r>
            <a:r>
              <a:rPr lang="en-US" sz="2400" b="1" dirty="0"/>
              <a:t>Structural Causal Model (SCM)</a:t>
            </a:r>
            <a:r>
              <a:rPr lang="en-US" sz="2400" dirty="0"/>
              <a:t> to answer the causal question with attenuating the challenges. </a:t>
            </a:r>
          </a:p>
        </p:txBody>
      </p:sp>
    </p:spTree>
    <p:extLst>
      <p:ext uri="{BB962C8B-B14F-4D97-AF65-F5344CB8AC3E}">
        <p14:creationId xmlns:p14="http://schemas.microsoft.com/office/powerpoint/2010/main" val="648753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5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Definition of SCM : &lt;G, F, V, U&gt;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668725" y="1132145"/>
            <a:ext cx="41628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Structural equations 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/>
              <a:t>A model about the relationship.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41738" y="1128515"/>
            <a:ext cx="42302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Causal diagram (Structures)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/>
              <a:t>Specifying relationship between variables.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219074" y="5226659"/>
                <a:ext cx="8924925" cy="9668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dirty="0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en-US" sz="16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 dirty="0">
                              <a:latin typeface="Cambria Math" charset="0"/>
                            </a:rPr>
                            <m:t>𝑌</m:t>
                          </m:r>
                          <m:r>
                            <a:rPr lang="en-US" sz="1600" b="0" i="1" dirty="0" smtClean="0">
                              <a:latin typeface="Cambria Math" charset="0"/>
                            </a:rPr>
                            <m:t>=</m:t>
                          </m:r>
                          <m:r>
                            <a:rPr lang="en-US" sz="1600" b="0" i="1" dirty="0" smtClean="0">
                              <a:latin typeface="Cambria Math" charset="0"/>
                            </a:rPr>
                            <m:t>𝑦</m:t>
                          </m:r>
                          <m:r>
                            <a:rPr lang="en-US" sz="1600" i="1" dirty="0">
                              <a:latin typeface="Cambria Math" charset="0"/>
                            </a:rPr>
                            <m:t> </m:t>
                          </m:r>
                        </m:e>
                      </m:d>
                      <m:r>
                        <a:rPr lang="en-US" sz="1600" i="1" dirty="0">
                          <a:latin typeface="Cambria Math" charset="0"/>
                        </a:rPr>
                        <m:t>𝑑𝑜</m:t>
                      </m:r>
                      <m:d>
                        <m:dPr>
                          <m:ctrlPr>
                            <a:rPr lang="en-US" sz="16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 dirty="0">
                              <a:latin typeface="Cambria Math" charset="0"/>
                            </a:rPr>
                            <m:t>𝑋</m:t>
                          </m:r>
                          <m:r>
                            <a:rPr lang="en-US" sz="1600" i="1" dirty="0">
                              <a:latin typeface="Cambria Math" charset="0"/>
                            </a:rPr>
                            <m:t>=</m:t>
                          </m:r>
                          <m:r>
                            <a:rPr lang="en-US" sz="1600" i="1" dirty="0">
                              <a:latin typeface="Cambria Math" charset="0"/>
                            </a:rPr>
                            <m:t>𝑥</m:t>
                          </m:r>
                        </m:e>
                      </m:d>
                      <m:r>
                        <a:rPr lang="en-US" sz="1600" i="1" dirty="0">
                          <a:latin typeface="Cambria Math" charset="0"/>
                        </a:rPr>
                        <m:t>)=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600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600" i="1" dirty="0">
                              <a:latin typeface="Cambria Math" charset="0"/>
                            </a:rPr>
                            <m:t>𝑍</m:t>
                          </m:r>
                        </m:sub>
                        <m:sup/>
                        <m:e>
                          <m:r>
                            <a:rPr lang="en-US" sz="1600" i="1" dirty="0">
                              <a:latin typeface="Cambria Math" charset="0"/>
                            </a:rPr>
                            <m:t>𝑃</m:t>
                          </m:r>
                          <m:d>
                            <m:dPr>
                              <m:endChr m:val="|"/>
                              <m:ctrlPr>
                                <a:rPr lang="en-US" sz="16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 dirty="0">
                                  <a:latin typeface="Cambria Math" charset="0"/>
                                </a:rPr>
                                <m:t>𝑌</m:t>
                              </m:r>
                              <m:r>
                                <a:rPr lang="en-US" sz="1600" i="1" dirty="0">
                                  <a:latin typeface="Cambria Math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US" sz="1600" i="1" dirty="0">
                              <a:latin typeface="Cambria Math" charset="0"/>
                            </a:rPr>
                            <m:t>𝑋</m:t>
                          </m:r>
                          <m:r>
                            <a:rPr lang="en-US" sz="1600" i="1" dirty="0">
                              <a:latin typeface="Cambria Math" charset="0"/>
                            </a:rPr>
                            <m:t>,</m:t>
                          </m:r>
                          <m:r>
                            <a:rPr lang="en-US" sz="1600" i="1" dirty="0">
                              <a:latin typeface="Cambria Math" charset="0"/>
                            </a:rPr>
                            <m:t>𝑍</m:t>
                          </m:r>
                          <m:r>
                            <a:rPr lang="en-US" sz="1600" i="1" dirty="0">
                              <a:latin typeface="Cambria Math" charset="0"/>
                            </a:rPr>
                            <m:t>)</m:t>
                          </m:r>
                          <m:r>
                            <a:rPr lang="en-US" sz="1600" i="1" dirty="0">
                              <a:latin typeface="Cambria Math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16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 dirty="0">
                                  <a:latin typeface="Cambria Math" charset="0"/>
                                </a:rPr>
                                <m:t>𝑍</m:t>
                              </m:r>
                            </m:e>
                          </m:d>
                          <m:r>
                            <a:rPr lang="en-US" sz="1600" b="0" i="1" dirty="0" smtClean="0">
                              <a:latin typeface="Cambria Math" charset="0"/>
                            </a:rPr>
                            <m:t>=</m:t>
                          </m:r>
                          <m:r>
                            <a:rPr lang="en-US" sz="1600" b="0" i="1" dirty="0" smtClean="0">
                              <a:latin typeface="Cambria Math" charset="0"/>
                            </a:rPr>
                            <m:t>𝐸</m:t>
                          </m:r>
                          <m:r>
                            <a:rPr lang="en-US" sz="1600" b="0" i="1" dirty="0" smtClean="0">
                              <a:latin typeface="Cambria Math" charset="0"/>
                            </a:rPr>
                            <m:t>[</m:t>
                          </m:r>
                          <m:r>
                            <a:rPr lang="en-US" sz="1600" b="0" i="1" dirty="0" smtClean="0">
                              <a:latin typeface="Cambria Math" charset="0"/>
                            </a:rPr>
                            <m:t>𝑃</m:t>
                          </m:r>
                          <m:d>
                            <m:dPr>
                              <m:endChr m:val="|"/>
                              <m:ctrlPr>
                                <a:rPr lang="en-US" sz="16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dirty="0" smtClean="0">
                                  <a:latin typeface="Cambria Math" charset="0"/>
                                </a:rPr>
                                <m:t>𝑌</m:t>
                              </m:r>
                              <m:r>
                                <a:rPr lang="en-US" sz="1600" b="0" i="1" dirty="0" smtClean="0">
                                  <a:latin typeface="Cambria Math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US" sz="1600" b="0" i="1" dirty="0" smtClean="0">
                              <a:latin typeface="Cambria Math" charset="0"/>
                            </a:rPr>
                            <m:t>𝑋</m:t>
                          </m:r>
                          <m:r>
                            <a:rPr lang="en-US" sz="1600" b="0" i="1" dirty="0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sz="1600" b="0" i="1" dirty="0" smtClean="0">
                              <a:latin typeface="Cambria Math" charset="0"/>
                            </a:rPr>
                            <m:t>𝑍</m:t>
                          </m:r>
                          <m:r>
                            <a:rPr lang="en-US" sz="1600" b="0" i="1" dirty="0" smtClean="0">
                              <a:latin typeface="Cambria Math" charset="0"/>
                            </a:rPr>
                            <m:t>)]</m:t>
                          </m:r>
                        </m:e>
                      </m:nary>
                      <m:r>
                        <a:rPr lang="en-US" sz="1600" b="0" i="1" dirty="0" smtClean="0">
                          <a:latin typeface="Cambria Math" charset="0"/>
                        </a:rPr>
                        <m:t>≈</m:t>
                      </m:r>
                      <m:f>
                        <m:fPr>
                          <m:ctrlP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dirty="0" smtClean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1600" b="0" i="1" dirty="0" smtClean="0">
                              <a:latin typeface="Cambria Math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600" b="0" i="1" dirty="0" smtClean="0">
                              <a:latin typeface="Cambria Math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sz="1600" b="0" i="1" dirty="0" smtClean="0">
                              <a:latin typeface="Cambria Math" charset="0"/>
                            </a:rPr>
                            <m:t>𝑃</m:t>
                          </m:r>
                          <m:d>
                            <m:dPr>
                              <m:endChr m:val="|"/>
                              <m:ctrlPr>
                                <a:rPr lang="en-US" sz="16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dirty="0" smtClean="0">
                                  <a:latin typeface="Cambria Math" charset="0"/>
                                </a:rPr>
                                <m:t>𝑌</m:t>
                              </m:r>
                              <m:r>
                                <a:rPr lang="en-US" sz="1600" b="0" i="1" dirty="0" smtClean="0">
                                  <a:latin typeface="Cambria Math" charset="0"/>
                                </a:rPr>
                                <m:t>=</m:t>
                              </m:r>
                              <m:r>
                                <a:rPr lang="en-US" sz="1600" b="0" i="1" dirty="0" smtClean="0">
                                  <a:latin typeface="Cambria Math" charset="0"/>
                                </a:rPr>
                                <m:t>𝑦</m:t>
                              </m:r>
                              <m:r>
                                <a:rPr lang="en-US" sz="1600" b="0" i="1" dirty="0" smtClean="0">
                                  <a:latin typeface="Cambria Math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US" sz="1600" b="0" i="1" dirty="0" smtClean="0">
                              <a:latin typeface="Cambria Math" charset="0"/>
                            </a:rPr>
                            <m:t>𝑋</m:t>
                          </m:r>
                          <m:r>
                            <a:rPr lang="en-US" sz="1600" b="0" i="1" dirty="0" smtClean="0">
                              <a:latin typeface="Cambria Math" charset="0"/>
                            </a:rPr>
                            <m:t>=</m:t>
                          </m:r>
                          <m:r>
                            <a:rPr lang="en-US" sz="1600" b="0" i="1" dirty="0" smtClean="0">
                              <a:latin typeface="Cambria Math" charset="0"/>
                            </a:rPr>
                            <m:t>𝑥</m:t>
                          </m:r>
                          <m:r>
                            <a:rPr lang="en-US" sz="1600" b="0" i="1" dirty="0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sz="1600" b="0" i="1" dirty="0" smtClean="0">
                              <a:latin typeface="Cambria Math" charset="0"/>
                            </a:rPr>
                            <m:t>𝑍</m:t>
                          </m:r>
                          <m:r>
                            <a:rPr lang="en-US" sz="1600" b="0" i="1" dirty="0" smtClean="0">
                              <a:latin typeface="Cambria Math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16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dirty="0" smtClean="0">
                                  <a:latin typeface="Cambria Math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sz="1600" b="0" i="1" dirty="0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600" b="0" i="1" dirty="0" smtClean="0">
                              <a:latin typeface="Cambria Math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1600" dirty="0"/>
              </a:p>
              <a:p>
                <a:pPr algn="ctr"/>
                <a:r>
                  <a:rPr lang="en-US" sz="1600" b="1" dirty="0"/>
                  <a:t>“Adjustment formula (G-formula)” </a:t>
                </a: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074" y="5226659"/>
                <a:ext cx="8924925" cy="966803"/>
              </a:xfrm>
              <a:prstGeom prst="rect">
                <a:avLst/>
              </a:prstGeom>
              <a:blipFill rotWithShape="0">
                <a:blip r:embed="rId3"/>
                <a:stretch>
                  <a:fillRect b="-37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/>
          <p:cNvGrpSpPr/>
          <p:nvPr/>
        </p:nvGrpSpPr>
        <p:grpSpPr>
          <a:xfrm>
            <a:off x="420514" y="2353757"/>
            <a:ext cx="3966128" cy="1841500"/>
            <a:chOff x="880947" y="2313438"/>
            <a:chExt cx="3966128" cy="184150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80947" y="2313438"/>
              <a:ext cx="2692400" cy="184150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/>
                <p:cNvSpPr txBox="1"/>
                <p:nvPr/>
              </p:nvSpPr>
              <p:spPr>
                <a:xfrm>
                  <a:off x="2766567" y="2388798"/>
                  <a:ext cx="2080508" cy="86177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1600" i="1" dirty="0">
                          <a:latin typeface="Cambria Math" charset="0"/>
                        </a:rPr>
                        <m:t>𝑋</m:t>
                      </m:r>
                    </m:oMath>
                  </a14:m>
                  <a:r>
                    <a:rPr lang="en-US" sz="1600" dirty="0"/>
                    <a:t>: Treatment</a:t>
                  </a:r>
                </a:p>
                <a:p>
                  <a14:m>
                    <m:oMath xmlns:m="http://schemas.openxmlformats.org/officeDocument/2006/math">
                      <m:r>
                        <a:rPr lang="en-US" sz="1600" i="1">
                          <a:latin typeface="Cambria Math" charset="0"/>
                        </a:rPr>
                        <m:t>𝑌</m:t>
                      </m:r>
                    </m:oMath>
                  </a14:m>
                  <a:r>
                    <a:rPr lang="en-US" sz="1600" dirty="0"/>
                    <a:t>: Clinical outcome </a:t>
                  </a:r>
                </a:p>
                <a:p>
                  <a14:m>
                    <m:oMath xmlns:m="http://schemas.openxmlformats.org/officeDocument/2006/math">
                      <m:r>
                        <a:rPr lang="en-US" sz="1600" i="1">
                          <a:latin typeface="Cambria Math" charset="0"/>
                        </a:rPr>
                        <m:t>𝑍</m:t>
                      </m:r>
                    </m:oMath>
                  </a14:m>
                  <a:r>
                    <a:rPr lang="en-US" sz="1600" dirty="0"/>
                    <a:t>: Confounders</a:t>
                  </a:r>
                </a:p>
              </p:txBody>
            </p:sp>
          </mc:Choice>
          <mc:Fallback xmlns="">
            <p:sp>
              <p:nvSpPr>
                <p:cNvPr id="21" name="TextBox 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66567" y="2388798"/>
                  <a:ext cx="2080508" cy="861774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t="-2113" b="-422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4" name="Group 13"/>
          <p:cNvGrpSpPr/>
          <p:nvPr/>
        </p:nvGrpSpPr>
        <p:grpSpPr>
          <a:xfrm>
            <a:off x="219075" y="4039572"/>
            <a:ext cx="3916826" cy="1006852"/>
            <a:chOff x="343829" y="3831460"/>
            <a:chExt cx="2475489" cy="1006852"/>
          </a:xfrm>
        </p:grpSpPr>
        <p:cxnSp>
          <p:nvCxnSpPr>
            <p:cNvPr id="11" name="Straight Arrow Connector 10"/>
            <p:cNvCxnSpPr/>
            <p:nvPr/>
          </p:nvCxnSpPr>
          <p:spPr>
            <a:xfrm flipV="1">
              <a:off x="720909" y="3831460"/>
              <a:ext cx="0" cy="63752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/>
                <p:cNvSpPr txBox="1"/>
                <p:nvPr/>
              </p:nvSpPr>
              <p:spPr>
                <a:xfrm>
                  <a:off x="343829" y="4468980"/>
                  <a:ext cx="247548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i="1" dirty="0">
                          <a:latin typeface="Cambria Math" charset="0"/>
                        </a:rPr>
                        <m:t>𝑑𝑜</m:t>
                      </m:r>
                      <m:r>
                        <a:rPr lang="en-US" i="1" dirty="0">
                          <a:latin typeface="Cambria Math" charset="0"/>
                        </a:rPr>
                        <m:t>(</m:t>
                      </m:r>
                      <m:r>
                        <a:rPr lang="en-US" i="1" dirty="0">
                          <a:latin typeface="Cambria Math" charset="0"/>
                        </a:rPr>
                        <m:t>𝑋</m:t>
                      </m:r>
                      <m:r>
                        <a:rPr lang="en-US" i="1" dirty="0">
                          <a:latin typeface="Cambria Math" charset="0"/>
                        </a:rPr>
                        <m:t>=</m:t>
                      </m:r>
                      <m:r>
                        <a:rPr lang="en-US" i="1" dirty="0">
                          <a:latin typeface="Cambria Math" charset="0"/>
                        </a:rPr>
                        <m:t>𝑥</m:t>
                      </m:r>
                      <m:r>
                        <a:rPr lang="en-US" i="1" dirty="0">
                          <a:latin typeface="Cambria Math" charset="0"/>
                        </a:rPr>
                        <m:t>)</m:t>
                      </m:r>
                    </m:oMath>
                  </a14:m>
                  <a:r>
                    <a:rPr lang="en-US" dirty="0"/>
                    <a:t>  (intervention on treatment)</a:t>
                  </a:r>
                </a:p>
              </p:txBody>
            </p:sp>
          </mc:Choice>
          <mc:Fallback xmlns="">
            <p:sp>
              <p:nvSpPr>
                <p:cNvPr id="15" name="TextBox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3829" y="4468980"/>
                  <a:ext cx="2475489" cy="369332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t="-8197" r="-1090" b="-245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" name="Group 8"/>
          <p:cNvGrpSpPr/>
          <p:nvPr/>
        </p:nvGrpSpPr>
        <p:grpSpPr>
          <a:xfrm>
            <a:off x="4668725" y="2355477"/>
            <a:ext cx="4144201" cy="2345815"/>
            <a:chOff x="4668723" y="2355477"/>
            <a:chExt cx="4144201" cy="234581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/>
                <p:cNvSpPr txBox="1"/>
                <p:nvPr/>
              </p:nvSpPr>
              <p:spPr>
                <a:xfrm>
                  <a:off x="5963509" y="2355477"/>
                  <a:ext cx="2572493" cy="120032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i="1">
                            <a:latin typeface="Cambria Math" charset="0"/>
                          </a:rPr>
                          <m:t>𝑌</m:t>
                        </m:r>
                        <m:r>
                          <a:rPr lang="en-US" sz="2400" i="1">
                            <a:latin typeface="Cambria Math" charset="0"/>
                          </a:rPr>
                          <m:t>←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400" i="1">
                                <a:latin typeface="Cambria Math" charset="0"/>
                              </a:rPr>
                              <m:t>𝑌</m:t>
                            </m:r>
                          </m:sub>
                        </m:sSub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charset="0"/>
                              </a:rPr>
                              <m:t>𝑋</m:t>
                            </m:r>
                            <m:r>
                              <a:rPr lang="en-US" sz="2400" i="1"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sz="2400" i="1">
                                <a:latin typeface="Cambria Math" charset="0"/>
                              </a:rPr>
                              <m:t>𝑍</m:t>
                            </m:r>
                            <m:r>
                              <a:rPr lang="en-US" sz="2400" i="1">
                                <a:latin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charset="0"/>
                                  </a:rPr>
                                  <m:t>𝑈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charset="0"/>
                                  </a:rPr>
                                  <m:t>𝑌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sz="2400" dirty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i="1">
                            <a:latin typeface="Cambria Math" charset="0"/>
                          </a:rPr>
                          <m:t>𝑋</m:t>
                        </m:r>
                        <m:r>
                          <a:rPr lang="en-US" sz="2400" i="1">
                            <a:latin typeface="Cambria Math" charset="0"/>
                          </a:rPr>
                          <m:t>←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400" i="1">
                                <a:latin typeface="Cambria Math" charset="0"/>
                              </a:rPr>
                              <m:t>𝑋</m:t>
                            </m:r>
                          </m:sub>
                        </m:sSub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charset="0"/>
                              </a:rPr>
                              <m:t>𝑍</m:t>
                            </m:r>
                            <m:r>
                              <a:rPr lang="en-US" sz="2400" i="1">
                                <a:latin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charset="0"/>
                                  </a:rPr>
                                  <m:t>𝑈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charset="0"/>
                                  </a:rPr>
                                  <m:t>𝑋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sz="2400" dirty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i="1">
                            <a:latin typeface="Cambria Math" charset="0"/>
                          </a:rPr>
                          <m:t>𝑍</m:t>
                        </m:r>
                        <m:r>
                          <a:rPr lang="en-US" sz="2400" i="1">
                            <a:latin typeface="Cambria Math" charset="0"/>
                          </a:rPr>
                          <m:t>←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400" i="1">
                                <a:latin typeface="Cambria Math" charset="0"/>
                              </a:rPr>
                              <m:t>𝑍</m:t>
                            </m:r>
                          </m:sub>
                        </m:sSub>
                        <m:r>
                          <a:rPr lang="en-US" sz="2400" i="1">
                            <a:latin typeface="Cambria Math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sz="2400" i="1">
                                <a:latin typeface="Cambria Math" charset="0"/>
                              </a:rPr>
                              <m:t>𝑍</m:t>
                            </m:r>
                          </m:sub>
                        </m:sSub>
                        <m:r>
                          <a:rPr lang="en-US" sz="2400" i="1">
                            <a:latin typeface="Cambria Math" charset="0"/>
                          </a:rPr>
                          <m:t>)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0" name="TextBox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63509" y="2355477"/>
                  <a:ext cx="2572493" cy="1200329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l="-474" b="-60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/>
                <p:cNvSpPr txBox="1"/>
                <p:nvPr/>
              </p:nvSpPr>
              <p:spPr>
                <a:xfrm>
                  <a:off x="4668723" y="3624074"/>
                  <a:ext cx="4144201" cy="107721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1600" b="0" i="1" smtClean="0">
                          <a:latin typeface="Cambria Math" charset="0"/>
                        </a:rPr>
                        <m:t>𝑈</m:t>
                      </m:r>
                      <m:r>
                        <a:rPr lang="en-US" sz="1600" b="0" i="1" smtClean="0">
                          <a:latin typeface="Cambria Math" charset="0"/>
                        </a:rPr>
                        <m:t>={</m:t>
                      </m:r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charset="0"/>
                            </a:rPr>
                            <m:t>𝑈</m:t>
                          </m:r>
                        </m:e>
                        <m:sub>
                          <m:r>
                            <a:rPr lang="en-US" sz="1600" i="1">
                              <a:latin typeface="Cambria Math" charset="0"/>
                            </a:rPr>
                            <m:t>𝑋</m:t>
                          </m:r>
                        </m:sub>
                      </m:sSub>
                      <m:r>
                        <a:rPr lang="en-US" sz="1600" i="1">
                          <a:latin typeface="Cambria Math" charset="0"/>
                        </a:rPr>
                        <m:t>, 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charset="0"/>
                            </a:rPr>
                            <m:t>𝑈</m:t>
                          </m:r>
                        </m:e>
                        <m:sub>
                          <m:r>
                            <a:rPr lang="en-US" sz="1600" i="1">
                              <a:latin typeface="Cambria Math" charset="0"/>
                            </a:rPr>
                            <m:t>𝑌</m:t>
                          </m:r>
                        </m:sub>
                      </m:sSub>
                      <m:r>
                        <a:rPr lang="en-US" sz="1600" i="1">
                          <a:latin typeface="Cambria Math" charset="0"/>
                        </a:rPr>
                        <m:t>, 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charset="0"/>
                            </a:rPr>
                            <m:t>𝑈</m:t>
                          </m:r>
                        </m:e>
                        <m:sub>
                          <m:r>
                            <a:rPr lang="en-US" sz="1600" i="1">
                              <a:latin typeface="Cambria Math" charset="0"/>
                            </a:rPr>
                            <m:t>𝑍</m:t>
                          </m:r>
                        </m:sub>
                      </m:sSub>
                      <m:r>
                        <a:rPr lang="en-US" sz="1600" b="0" i="1" smtClean="0">
                          <a:latin typeface="Cambria Math" charset="0"/>
                        </a:rPr>
                        <m:t>}</m:t>
                      </m:r>
                    </m:oMath>
                  </a14:m>
                  <a:r>
                    <a:rPr lang="en-US" sz="1600" dirty="0"/>
                    <a:t>: Unmeasured (and uncertain variable) affecting to variable observed variable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600" b="0" i="0" smtClean="0">
                          <a:latin typeface="Cambria Math" charset="0"/>
                        </a:rPr>
                        <m:t>V</m:t>
                      </m:r>
                      <m:r>
                        <a:rPr lang="en-US" sz="1600" b="0" i="1" smtClean="0">
                          <a:latin typeface="Cambria Math" charset="0"/>
                        </a:rPr>
                        <m:t>= </m:t>
                      </m:r>
                      <m:r>
                        <m:rPr>
                          <m:lit/>
                        </m:rPr>
                        <a:rPr lang="en-US" sz="1600" b="0" i="1" smtClean="0">
                          <a:latin typeface="Cambria Math" charset="0"/>
                        </a:rPr>
                        <m:t>{</m:t>
                      </m:r>
                      <m:r>
                        <a:rPr lang="en-US" sz="1600" i="1">
                          <a:latin typeface="Cambria Math" charset="0"/>
                        </a:rPr>
                        <m:t>𝑋</m:t>
                      </m:r>
                      <m:r>
                        <a:rPr lang="en-US" sz="1600" i="1">
                          <a:latin typeface="Cambria Math" charset="0"/>
                        </a:rPr>
                        <m:t>,</m:t>
                      </m:r>
                      <m:r>
                        <a:rPr lang="en-US" sz="1600" i="1">
                          <a:latin typeface="Cambria Math" charset="0"/>
                        </a:rPr>
                        <m:t>𝑌</m:t>
                      </m:r>
                      <m:r>
                        <a:rPr lang="en-US" sz="1600" i="1">
                          <a:latin typeface="Cambria Math" charset="0"/>
                        </a:rPr>
                        <m:t>,</m:t>
                      </m:r>
                      <m:r>
                        <a:rPr lang="en-US" sz="1600" i="1">
                          <a:latin typeface="Cambria Math" charset="0"/>
                        </a:rPr>
                        <m:t>𝑍</m:t>
                      </m:r>
                      <m:r>
                        <a:rPr lang="en-US" sz="1600" b="0" i="0" smtClean="0">
                          <a:latin typeface="Cambria Math" charset="0"/>
                        </a:rPr>
                        <m:t>}</m:t>
                      </m:r>
                    </m:oMath>
                  </a14:m>
                  <a:r>
                    <a:rPr lang="en-US" sz="1600" dirty="0"/>
                    <a:t>.</a:t>
                  </a:r>
                </a:p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en-US" sz="1600" i="1">
                              <a:latin typeface="Cambria Math" charset="0"/>
                            </a:rPr>
                            <m:t>𝑋</m:t>
                          </m:r>
                        </m:sub>
                      </m:sSub>
                      <m:r>
                        <a:rPr lang="en-US" sz="1600" i="1">
                          <a:latin typeface="Cambria Math" charset="0"/>
                        </a:rPr>
                        <m:t>, 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en-US" sz="1600" i="1">
                              <a:latin typeface="Cambria Math" charset="0"/>
                            </a:rPr>
                            <m:t>𝑌</m:t>
                          </m:r>
                        </m:sub>
                      </m:sSub>
                      <m:r>
                        <a:rPr lang="en-US" sz="1600" i="1">
                          <a:latin typeface="Cambria Math" charset="0"/>
                        </a:rPr>
                        <m:t>,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en-US" sz="1600" i="1">
                              <a:latin typeface="Cambria Math" charset="0"/>
                            </a:rPr>
                            <m:t>𝑍</m:t>
                          </m:r>
                        </m:sub>
                      </m:sSub>
                    </m:oMath>
                  </a14:m>
                  <a:r>
                    <a:rPr lang="en-US" sz="1600" dirty="0"/>
                    <a:t>: Functions assigning variable to </a:t>
                  </a:r>
                  <a14:m>
                    <m:oMath xmlns:m="http://schemas.openxmlformats.org/officeDocument/2006/math">
                      <m:r>
                        <a:rPr lang="en-US" sz="1600" i="1">
                          <a:latin typeface="Cambria Math" charset="0"/>
                        </a:rPr>
                        <m:t>𝑋</m:t>
                      </m:r>
                      <m:r>
                        <a:rPr lang="en-US" sz="1600" i="1">
                          <a:latin typeface="Cambria Math" charset="0"/>
                        </a:rPr>
                        <m:t>,</m:t>
                      </m:r>
                      <m:r>
                        <a:rPr lang="en-US" sz="1600" i="1">
                          <a:latin typeface="Cambria Math" charset="0"/>
                        </a:rPr>
                        <m:t>𝑌</m:t>
                      </m:r>
                      <m:r>
                        <a:rPr lang="en-US" sz="1600" i="1">
                          <a:latin typeface="Cambria Math" charset="0"/>
                        </a:rPr>
                        <m:t>,</m:t>
                      </m:r>
                      <m:r>
                        <a:rPr lang="en-US" sz="1600" i="1">
                          <a:latin typeface="Cambria Math" charset="0"/>
                        </a:rPr>
                        <m:t>𝑍</m:t>
                      </m:r>
                      <m:r>
                        <a:rPr lang="en-US" sz="1600">
                          <a:latin typeface="Cambria Math" charset="0"/>
                        </a:rPr>
                        <m:t>.</m:t>
                      </m:r>
                    </m:oMath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24" name="TextBox 2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68723" y="3624074"/>
                  <a:ext cx="4144201" cy="1077218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l="-882" t="-1705" r="-588" b="-1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4580" y="2506701"/>
            <a:ext cx="4241468" cy="2539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575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6" grpId="0"/>
      <p:bldP spid="17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Summary of our clinical topic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Summary of our clinical topic and notion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" y="1880565"/>
            <a:ext cx="4343400" cy="218246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768770" y="1608881"/>
            <a:ext cx="4213184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b="1" dirty="0"/>
              <a:t>Disease</a:t>
            </a:r>
            <a:r>
              <a:rPr lang="en-US" dirty="0"/>
              <a:t>: Acute Respiratory Distress Disease (Lung cell out-of-order, so one cannot breathe by him/herself). </a:t>
            </a:r>
          </a:p>
          <a:p>
            <a:pPr marL="285750" indent="-285750">
              <a:buFont typeface="Arial" charset="0"/>
              <a:buChar char="•"/>
            </a:pPr>
            <a:r>
              <a:rPr lang="en-US" b="1" dirty="0"/>
              <a:t>Treatment</a:t>
            </a:r>
            <a:r>
              <a:rPr lang="en-US" dirty="0"/>
              <a:t>: Mechanical ventilator (a machine for helping one to breathe) setting. 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1600" b="1" dirty="0"/>
              <a:t>Tidal volume (VT)</a:t>
            </a:r>
            <a:r>
              <a:rPr lang="en-US" sz="1600" dirty="0"/>
              <a:t>: amount of the air capacity of lung (control CO2 in blood)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1600" b="1" dirty="0"/>
              <a:t>Positive End Expiratory Pressure (PEEP)</a:t>
            </a:r>
            <a:r>
              <a:rPr lang="en-US" sz="1600" dirty="0"/>
              <a:t> : Default air pressure after exhaling (control O2 in blood) 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1600" b="1" dirty="0"/>
              <a:t>Plateau pressure (PP)</a:t>
            </a:r>
            <a:r>
              <a:rPr lang="en-US" sz="1600" dirty="0"/>
              <a:t>: Air pressure when inhaled and holding a breathe. 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1600" b="1" dirty="0"/>
              <a:t>FiO2</a:t>
            </a:r>
            <a:r>
              <a:rPr lang="en-US" sz="1600" dirty="0"/>
              <a:t>: % of oxygen in the air. </a:t>
            </a:r>
          </a:p>
          <a:p>
            <a:pPr marL="285750" indent="-285750">
              <a:buFont typeface="Arial" charset="0"/>
              <a:buChar char="•"/>
            </a:pPr>
            <a:r>
              <a:rPr lang="en-US" b="1" dirty="0"/>
              <a:t>Outcome</a:t>
            </a:r>
            <a:r>
              <a:rPr lang="en-US" dirty="0"/>
              <a:t>: Mortality rate (28 / 60 / 90 days after the onset). </a:t>
            </a:r>
          </a:p>
        </p:txBody>
      </p:sp>
    </p:spTree>
    <p:extLst>
      <p:ext uri="{BB962C8B-B14F-4D97-AF65-F5344CB8AC3E}">
        <p14:creationId xmlns:p14="http://schemas.microsoft.com/office/powerpoint/2010/main" val="1855679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188912" y="268385"/>
            <a:ext cx="8193088" cy="685800"/>
          </a:xfrm>
        </p:spPr>
        <p:txBody>
          <a:bodyPr/>
          <a:lstStyle/>
          <a:p>
            <a:r>
              <a:rPr lang="en-US" sz="2480" dirty="0">
                <a:solidFill>
                  <a:schemeClr val="tx1"/>
                </a:solidFill>
              </a:rPr>
              <a:t>Problem Description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t="5100"/>
          <a:stretch/>
        </p:blipFill>
        <p:spPr>
          <a:xfrm>
            <a:off x="4391024" y="1549668"/>
            <a:ext cx="4571324" cy="376545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88911" y="1549668"/>
            <a:ext cx="4202113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Hemorrhage results in over 80% of operating room deaths after major trauma [2]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Almost 50% of deaths in the first 24 hours of trauma care are due to hemorrhage [2]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Heart rate, mean arterial pressure, and </a:t>
            </a:r>
            <a:r>
              <a:rPr lang="en-US" sz="2200" dirty="0">
                <a:solidFill>
                  <a:srgbClr val="FF0000"/>
                </a:solidFill>
              </a:rPr>
              <a:t>shock index </a:t>
            </a:r>
            <a:r>
              <a:rPr lang="en-US" sz="2200" dirty="0"/>
              <a:t>poorly predict the need for continued resuscitation and the effectiveness of treatment [1]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7919232" y="4956419"/>
            <a:ext cx="4427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[2]</a:t>
            </a:r>
          </a:p>
        </p:txBody>
      </p:sp>
      <p:sp>
        <p:nvSpPr>
          <p:cNvPr id="3" name="Rectangle 2"/>
          <p:cNvSpPr/>
          <p:nvPr/>
        </p:nvSpPr>
        <p:spPr>
          <a:xfrm>
            <a:off x="188912" y="965268"/>
            <a:ext cx="766652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Impact" panose="020B0806030902050204" pitchFamily="34" charset="0"/>
              </a:rPr>
              <a:t>A METHOD IS NEEDED TO IDENTIFY PATIENTS THAT REQUIRE IMMEDIATE MEDICAL CARE</a:t>
            </a:r>
          </a:p>
        </p:txBody>
      </p:sp>
    </p:spTree>
    <p:extLst>
      <p:ext uri="{BB962C8B-B14F-4D97-AF65-F5344CB8AC3E}">
        <p14:creationId xmlns:p14="http://schemas.microsoft.com/office/powerpoint/2010/main" val="1965883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RCT 1: ARMA trial (ARDS Network 2000)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323559" y="2837539"/>
                <a:ext cx="8187397" cy="4458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charset="0"/>
                            </a:rPr>
                            <m:t>𝑃</m:t>
                          </m:r>
                        </m:e>
                        <m:sub>
                          <m:r>
                            <a:rPr lang="en-US" sz="2000" i="1">
                              <a:latin typeface="Cambria Math" charset="0"/>
                            </a:rPr>
                            <m:t>𝑅𝐶𝑇</m:t>
                          </m:r>
                        </m:sub>
                      </m:sSub>
                      <m:d>
                        <m:dPr>
                          <m:endChr m:val="|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charset="0"/>
                            </a:rPr>
                            <m:t>𝑌</m:t>
                          </m:r>
                          <m:r>
                            <a:rPr lang="en-US" sz="2000" i="1">
                              <a:latin typeface="Cambria Math" charset="0"/>
                            </a:rPr>
                            <m:t> </m:t>
                          </m:r>
                        </m:e>
                      </m:d>
                      <m:r>
                        <a:rPr lang="en-US" sz="2000" i="1">
                          <a:latin typeface="Cambria Math" charset="0"/>
                        </a:rPr>
                        <m:t> </m:t>
                      </m:r>
                      <m:r>
                        <a:rPr lang="en-US" sz="2000" i="1">
                          <a:latin typeface="Cambria Math" charset="0"/>
                        </a:rPr>
                        <m:t>𝑑𝑜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𝑉𝑇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=6</m:t>
                          </m:r>
                        </m:e>
                      </m:d>
                      <m:r>
                        <a:rPr lang="en-US" sz="2000" b="0" i="1" smtClean="0">
                          <a:latin typeface="Cambria Math" charset="0"/>
                        </a:rPr>
                        <m:t>,</m:t>
                      </m:r>
                      <m:r>
                        <a:rPr lang="en-US" sz="2000" b="0" i="1" smtClean="0">
                          <a:latin typeface="Cambria Math" charset="0"/>
                        </a:rPr>
                        <m:t>𝑑𝑜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𝑃𝐸𝐸𝑃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𝑙𝑜𝑤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𝑓𝑖𝑜</m:t>
                              </m:r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2</m:t>
                              </m:r>
                            </m:e>
                          </m:d>
                        </m:e>
                      </m:d>
                      <m:r>
                        <a:rPr lang="en-US" sz="2000" b="0" i="1" smtClean="0">
                          <a:latin typeface="Cambria Math" charset="0"/>
                        </a:rPr>
                        <m:t>,</m:t>
                      </m:r>
                      <m:r>
                        <a:rPr lang="en-US" sz="2000" b="0" i="1" smtClean="0">
                          <a:latin typeface="Cambria Math" charset="0"/>
                        </a:rPr>
                        <m:t>𝑑𝑜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𝐷𝑃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𝑑𝑝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𝑤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𝑝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,6) </m:t>
                          </m:r>
                        </m:e>
                      </m:d>
                      <m:r>
                        <a:rPr lang="en-US" sz="20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59" y="2837539"/>
                <a:ext cx="8187397" cy="445891"/>
              </a:xfrm>
              <a:prstGeom prst="rect">
                <a:avLst/>
              </a:prstGeom>
              <a:blipFill rotWithShape="0">
                <a:blip r:embed="rId3"/>
                <a:stretch>
                  <a:fillRect t="-82432" b="-10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309491" y="1083214"/>
                <a:ext cx="8201465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i="1" dirty="0"/>
                  <a:t>Causal question</a:t>
                </a:r>
                <a:r>
                  <a:rPr lang="en-US" sz="2000" dirty="0"/>
                  <a:t>: </a:t>
                </a:r>
              </a:p>
              <a:p>
                <a:r>
                  <a:rPr lang="en-US" sz="2000" dirty="0"/>
                  <a:t>Can low tidal volume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latin typeface="Cambria Math" charset="0"/>
                          </a:rPr>
                          <m:t>𝑇</m:t>
                        </m:r>
                      </m:sub>
                    </m:sSub>
                    <m:r>
                      <a:rPr lang="en-US" sz="2000" i="1">
                        <a:latin typeface="Cambria Math" charset="0"/>
                      </a:rPr>
                      <m:t>=</m:t>
                    </m:r>
                    <m:r>
                      <a:rPr lang="en-US" sz="2000" b="0" i="1" smtClean="0">
                        <a:latin typeface="Cambria Math" charset="0"/>
                      </a:rPr>
                      <m:t>6</m:t>
                    </m:r>
                    <m:r>
                      <a:rPr lang="en-US" sz="2000" i="1">
                        <a:latin typeface="Cambria Math" charset="0"/>
                      </a:rPr>
                      <m:t>) </m:t>
                    </m:r>
                  </m:oMath>
                </a14:m>
                <a:r>
                  <a:rPr lang="en-US" sz="2000" dirty="0"/>
                  <a:t>(with low PEEP value setting) improve survival rate (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charset="0"/>
                      </a:rPr>
                      <m:t>𝑌</m:t>
                    </m:r>
                    <m:r>
                      <a:rPr lang="en-US" sz="2000" i="1">
                        <a:latin typeface="Cambria Math" charset="0"/>
                      </a:rPr>
                      <m:t>=1)</m:t>
                    </m:r>
                  </m:oMath>
                </a14:m>
                <a:r>
                  <a:rPr lang="en-US" sz="2000" dirty="0"/>
                  <a:t>? </a:t>
                </a: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491" y="1083214"/>
                <a:ext cx="8201465" cy="1015663"/>
              </a:xfrm>
              <a:prstGeom prst="rect">
                <a:avLst/>
              </a:prstGeom>
              <a:blipFill rotWithShape="0">
                <a:blip r:embed="rId4"/>
                <a:stretch>
                  <a:fillRect l="-818" t="-9639" r="-372" b="-186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309491" y="2061622"/>
                <a:ext cx="820146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charset="0"/>
                  <a:buChar char="•"/>
                </a:pPr>
                <a:r>
                  <a:rPr lang="en-US" dirty="0"/>
                  <a:t>Other mechanical ventilation setting values fixed same for both group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𝑃𝐸𝐸𝑃</m:t>
                    </m:r>
                    <m:r>
                      <a:rPr lang="en-US" i="1">
                        <a:latin typeface="Cambria Math" charset="0"/>
                      </a:rPr>
                      <m:t>, </m:t>
                    </m:r>
                    <m:r>
                      <a:rPr lang="en-US" i="1">
                        <a:latin typeface="Cambria Math" charset="0"/>
                      </a:rPr>
                      <m:t>𝐹𝑖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𝑂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.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charset="0"/>
                      </a:rPr>
                      <m:t>𝑓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charset="0"/>
                      </a:rPr>
                      <m:t>𝑤</m:t>
                    </m:r>
                  </m:oMath>
                </a14:m>
                <a:r>
                  <a:rPr lang="en-US" dirty="0"/>
                  <a:t> is a realization of random variable FiO2 and Weight. </a:t>
                </a: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491" y="2061622"/>
                <a:ext cx="8201465" cy="646331"/>
              </a:xfrm>
              <a:prstGeom prst="rect">
                <a:avLst/>
              </a:prstGeom>
              <a:blipFill rotWithShape="0">
                <a:blip r:embed="rId5"/>
                <a:stretch>
                  <a:fillRect l="-520"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309491" y="3868617"/>
                <a:ext cx="8201465" cy="12984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i="1" dirty="0"/>
                  <a:t>Result</a:t>
                </a:r>
                <a:r>
                  <a:rPr lang="en-US" sz="2000" dirty="0"/>
                  <a:t>: </a:t>
                </a:r>
              </a:p>
              <a:p>
                <a:pPr marL="285750" indent="-285750">
                  <a:buFont typeface="Arial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charset="0"/>
                          </a:rPr>
                          <m:t>𝑃</m:t>
                        </m:r>
                      </m:e>
                      <m:sub>
                        <m:r>
                          <a:rPr lang="en-US" sz="1600" i="1">
                            <a:latin typeface="Cambria Math" charset="0"/>
                          </a:rPr>
                          <m:t>𝑅𝐶𝑇</m:t>
                        </m:r>
                      </m:sub>
                    </m:sSub>
                    <m:d>
                      <m:dPr>
                        <m:endChr m:val="|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charset="0"/>
                          </a:rPr>
                          <m:t>𝑌</m:t>
                        </m:r>
                        <m:r>
                          <a:rPr lang="en-US" sz="1600" i="1">
                            <a:latin typeface="Cambria Math" charset="0"/>
                          </a:rPr>
                          <m:t> </m:t>
                        </m:r>
                      </m:e>
                    </m:d>
                    <m:r>
                      <a:rPr lang="en-US" sz="1600" i="1">
                        <a:latin typeface="Cambria Math" charset="0"/>
                      </a:rPr>
                      <m:t> </m:t>
                    </m:r>
                    <m:r>
                      <a:rPr lang="en-US" sz="1600" i="1">
                        <a:latin typeface="Cambria Math" charset="0"/>
                      </a:rPr>
                      <m:t>𝑑𝑜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charset="0"/>
                          </a:rPr>
                          <m:t>𝑉𝑇</m:t>
                        </m:r>
                        <m:r>
                          <a:rPr lang="en-US" sz="1600" i="1">
                            <a:latin typeface="Cambria Math" charset="0"/>
                          </a:rPr>
                          <m:t>=6</m:t>
                        </m:r>
                      </m:e>
                    </m:d>
                    <m:r>
                      <a:rPr lang="en-US" sz="1600" i="1">
                        <a:latin typeface="Cambria Math" charset="0"/>
                      </a:rPr>
                      <m:t>,</m:t>
                    </m:r>
                    <m:r>
                      <a:rPr lang="en-US" sz="1600" i="1">
                        <a:latin typeface="Cambria Math" charset="0"/>
                      </a:rPr>
                      <m:t>𝑑𝑜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charset="0"/>
                          </a:rPr>
                          <m:t>𝑃𝐸𝐸𝑃</m:t>
                        </m:r>
                        <m:r>
                          <a:rPr lang="en-US" sz="1600" i="1">
                            <a:latin typeface="Cambria Math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1600" i="1">
                                <a:latin typeface="Cambria Math" charset="0"/>
                              </a:rPr>
                              <m:t>𝑙𝑜𝑤</m:t>
                            </m:r>
                          </m:sub>
                        </m:sSub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>
                                <a:latin typeface="Cambria Math" charset="0"/>
                              </a:rPr>
                              <m:t>𝑓𝑖𝑜</m:t>
                            </m:r>
                            <m:r>
                              <a:rPr lang="en-US" sz="1600" i="1">
                                <a:latin typeface="Cambria Math" charset="0"/>
                              </a:rPr>
                              <m:t>2</m:t>
                            </m:r>
                          </m:e>
                        </m:d>
                      </m:e>
                    </m:d>
                    <m:r>
                      <a:rPr lang="en-US" sz="1600" i="1">
                        <a:latin typeface="Cambria Math" charset="0"/>
                      </a:rPr>
                      <m:t>,</m:t>
                    </m:r>
                    <m:r>
                      <a:rPr lang="en-US" sz="1600" i="1">
                        <a:latin typeface="Cambria Math" charset="0"/>
                      </a:rPr>
                      <m:t>𝑑𝑜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charset="0"/>
                          </a:rPr>
                          <m:t>𝐷𝑃</m:t>
                        </m:r>
                        <m:r>
                          <a:rPr lang="en-US" sz="1600" i="1">
                            <a:latin typeface="Cambria Math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1600" i="1">
                                <a:latin typeface="Cambria Math" charset="0"/>
                              </a:rPr>
                              <m:t>𝑑𝑝</m:t>
                            </m:r>
                          </m:sub>
                        </m:sSub>
                        <m:r>
                          <a:rPr lang="en-US" sz="1600" i="1">
                            <a:latin typeface="Cambria Math" charset="0"/>
                          </a:rPr>
                          <m:t>(</m:t>
                        </m:r>
                        <m:r>
                          <a:rPr lang="en-US" sz="1600" i="1">
                            <a:latin typeface="Cambria Math" charset="0"/>
                          </a:rPr>
                          <m:t>𝑤</m:t>
                        </m:r>
                        <m:r>
                          <a:rPr lang="en-US" sz="1600" i="1">
                            <a:latin typeface="Cambria Math" charset="0"/>
                          </a:rPr>
                          <m:t>,</m:t>
                        </m:r>
                        <m:r>
                          <a:rPr lang="en-US" sz="1600" i="1">
                            <a:latin typeface="Cambria Math" charset="0"/>
                          </a:rPr>
                          <m:t>𝑝</m:t>
                        </m:r>
                        <m:r>
                          <a:rPr lang="en-US" sz="1600" i="1">
                            <a:latin typeface="Cambria Math" charset="0"/>
                          </a:rPr>
                          <m:t>,6) </m:t>
                        </m:r>
                      </m:e>
                    </m:d>
                    <m:r>
                      <a:rPr lang="en-US" sz="1600" i="1">
                        <a:latin typeface="Cambria Math" charset="0"/>
                      </a:rPr>
                      <m:t>)=</m:t>
                    </m:r>
                    <m:r>
                      <a:rPr lang="en-US" sz="1600" b="1" i="1">
                        <a:latin typeface="Cambria Math" charset="0"/>
                      </a:rPr>
                      <m:t>𝟎</m:t>
                    </m:r>
                    <m:r>
                      <a:rPr lang="en-US" sz="1600" b="1" i="1">
                        <a:latin typeface="Cambria Math" charset="0"/>
                      </a:rPr>
                      <m:t>.</m:t>
                    </m:r>
                    <m:r>
                      <a:rPr lang="en-US" sz="1600" b="1" i="1">
                        <a:latin typeface="Cambria Math" charset="0"/>
                      </a:rPr>
                      <m:t>𝟔𝟗</m:t>
                    </m:r>
                  </m:oMath>
                </a14:m>
                <a:endParaRPr lang="en-US" sz="1600" b="1" i="1" dirty="0">
                  <a:latin typeface="Cambria Math" charset="0"/>
                </a:endParaRPr>
              </a:p>
              <a:p>
                <a:pPr marL="285750" indent="-285750">
                  <a:buFont typeface="Arial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charset="0"/>
                          </a:rPr>
                          <m:t>𝑃</m:t>
                        </m:r>
                      </m:e>
                      <m:sub>
                        <m:r>
                          <a:rPr lang="en-US" sz="1600" i="1">
                            <a:latin typeface="Cambria Math" charset="0"/>
                          </a:rPr>
                          <m:t>𝑅𝐶𝑇</m:t>
                        </m:r>
                      </m:sub>
                    </m:sSub>
                    <m:d>
                      <m:dPr>
                        <m:endChr m:val="|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charset="0"/>
                          </a:rPr>
                          <m:t>𝑌</m:t>
                        </m:r>
                        <m:r>
                          <a:rPr lang="en-US" sz="1600" i="1">
                            <a:latin typeface="Cambria Math" charset="0"/>
                          </a:rPr>
                          <m:t> </m:t>
                        </m:r>
                      </m:e>
                    </m:d>
                    <m:r>
                      <a:rPr lang="en-US" sz="1600" i="1">
                        <a:latin typeface="Cambria Math" charset="0"/>
                      </a:rPr>
                      <m:t> </m:t>
                    </m:r>
                    <m:r>
                      <a:rPr lang="en-US" sz="1600" i="1">
                        <a:latin typeface="Cambria Math" charset="0"/>
                      </a:rPr>
                      <m:t>𝑑𝑜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charset="0"/>
                          </a:rPr>
                          <m:t>𝑉𝑇</m:t>
                        </m:r>
                        <m:r>
                          <a:rPr lang="en-US" sz="1600" i="1">
                            <a:latin typeface="Cambria Math" charset="0"/>
                          </a:rPr>
                          <m:t>=12</m:t>
                        </m:r>
                      </m:e>
                    </m:d>
                    <m:r>
                      <a:rPr lang="en-US" sz="1600" i="1">
                        <a:latin typeface="Cambria Math" charset="0"/>
                      </a:rPr>
                      <m:t>,</m:t>
                    </m:r>
                    <m:r>
                      <a:rPr lang="en-US" sz="1600" i="1">
                        <a:latin typeface="Cambria Math" charset="0"/>
                      </a:rPr>
                      <m:t>𝑑𝑜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charset="0"/>
                          </a:rPr>
                          <m:t>𝑃𝐸𝐸𝑃</m:t>
                        </m:r>
                        <m:r>
                          <a:rPr lang="en-US" sz="1600" i="1">
                            <a:latin typeface="Cambria Math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1600" i="1">
                                <a:latin typeface="Cambria Math" charset="0"/>
                              </a:rPr>
                              <m:t>𝑙𝑜𝑤</m:t>
                            </m:r>
                          </m:sub>
                        </m:sSub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>
                                <a:latin typeface="Cambria Math" charset="0"/>
                              </a:rPr>
                              <m:t>𝑓𝑖𝑜</m:t>
                            </m:r>
                            <m:r>
                              <a:rPr lang="en-US" sz="1600" i="1">
                                <a:latin typeface="Cambria Math" charset="0"/>
                              </a:rPr>
                              <m:t>2</m:t>
                            </m:r>
                          </m:e>
                        </m:d>
                      </m:e>
                    </m:d>
                    <m:r>
                      <a:rPr lang="en-US" sz="1600" i="1">
                        <a:latin typeface="Cambria Math" charset="0"/>
                      </a:rPr>
                      <m:t>,</m:t>
                    </m:r>
                    <m:r>
                      <a:rPr lang="en-US" sz="1600" i="1">
                        <a:latin typeface="Cambria Math" charset="0"/>
                      </a:rPr>
                      <m:t>𝑑𝑜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charset="0"/>
                          </a:rPr>
                          <m:t>𝐷𝑃</m:t>
                        </m:r>
                        <m:r>
                          <a:rPr lang="en-US" sz="1600" i="1">
                            <a:latin typeface="Cambria Math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1600" i="1">
                                <a:latin typeface="Cambria Math" charset="0"/>
                              </a:rPr>
                              <m:t>𝑑𝑝</m:t>
                            </m:r>
                          </m:sub>
                        </m:sSub>
                        <m:r>
                          <a:rPr lang="en-US" sz="1600" i="1">
                            <a:latin typeface="Cambria Math" charset="0"/>
                          </a:rPr>
                          <m:t>(</m:t>
                        </m:r>
                        <m:r>
                          <a:rPr lang="en-US" sz="1600" i="1">
                            <a:latin typeface="Cambria Math" charset="0"/>
                          </a:rPr>
                          <m:t>𝑤</m:t>
                        </m:r>
                        <m:r>
                          <a:rPr lang="en-US" sz="1600" i="1">
                            <a:latin typeface="Cambria Math" charset="0"/>
                          </a:rPr>
                          <m:t>,</m:t>
                        </m:r>
                        <m:r>
                          <a:rPr lang="en-US" sz="1600" i="1">
                            <a:latin typeface="Cambria Math" charset="0"/>
                          </a:rPr>
                          <m:t>𝑝</m:t>
                        </m:r>
                        <m:r>
                          <a:rPr lang="en-US" sz="1600" i="1">
                            <a:latin typeface="Cambria Math" charset="0"/>
                          </a:rPr>
                          <m:t>,12) </m:t>
                        </m:r>
                      </m:e>
                    </m:d>
                    <m:r>
                      <a:rPr lang="en-US" sz="1600" i="1">
                        <a:latin typeface="Cambria Math" charset="0"/>
                      </a:rPr>
                      <m:t>)=</m:t>
                    </m:r>
                    <m:r>
                      <a:rPr lang="en-US" sz="1600" b="1" i="1">
                        <a:latin typeface="Cambria Math" charset="0"/>
                      </a:rPr>
                      <m:t>𝟎</m:t>
                    </m:r>
                    <m:r>
                      <a:rPr lang="en-US" sz="1600" b="1" i="1">
                        <a:latin typeface="Cambria Math" charset="0"/>
                      </a:rPr>
                      <m:t>.</m:t>
                    </m:r>
                    <m:r>
                      <a:rPr lang="en-US" sz="1600" b="1" i="1" smtClean="0">
                        <a:latin typeface="Cambria Math" charset="0"/>
                      </a:rPr>
                      <m:t>𝟔𝟎</m:t>
                    </m:r>
                  </m:oMath>
                </a14:m>
                <a:endParaRPr lang="en-US" sz="1600" b="1" i="1" dirty="0">
                  <a:latin typeface="Cambria Math" charset="0"/>
                </a:endParaRP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2000" dirty="0"/>
                  <a:t>Low tidal volume setting is beneficial. </a:t>
                </a: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491" y="3868617"/>
                <a:ext cx="8201465" cy="1298497"/>
              </a:xfrm>
              <a:prstGeom prst="rect">
                <a:avLst/>
              </a:prstGeom>
              <a:blipFill rotWithShape="0">
                <a:blip r:embed="rId6"/>
                <a:stretch>
                  <a:fillRect l="-818" t="-2817" b="-56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92090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RCT2:ALVEOLI trial (ARDS network 2004)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323558" y="2577653"/>
                <a:ext cx="8187397" cy="4458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charset="0"/>
                            </a:rPr>
                            <m:t>𝑃</m:t>
                          </m:r>
                        </m:e>
                        <m:sub>
                          <m:r>
                            <a:rPr lang="en-US" sz="2000" i="1">
                              <a:latin typeface="Cambria Math" charset="0"/>
                            </a:rPr>
                            <m:t>𝑅𝐶𝑇</m:t>
                          </m:r>
                        </m:sub>
                      </m:sSub>
                      <m:d>
                        <m:dPr>
                          <m:endChr m:val="|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charset="0"/>
                            </a:rPr>
                            <m:t>𝑌</m:t>
                          </m:r>
                          <m:r>
                            <a:rPr lang="en-US" sz="2000" i="1">
                              <a:latin typeface="Cambria Math" charset="0"/>
                            </a:rPr>
                            <m:t> </m:t>
                          </m:r>
                        </m:e>
                      </m:d>
                      <m:r>
                        <a:rPr lang="en-US" sz="2000" i="1">
                          <a:latin typeface="Cambria Math" charset="0"/>
                        </a:rPr>
                        <m:t> </m:t>
                      </m:r>
                      <m:r>
                        <a:rPr lang="en-US" sz="2000" i="1">
                          <a:latin typeface="Cambria Math" charset="0"/>
                        </a:rPr>
                        <m:t>𝑑𝑜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charset="0"/>
                            </a:rPr>
                            <m:t>𝑉𝑇</m:t>
                          </m:r>
                          <m:r>
                            <a:rPr lang="en-US" sz="2000" i="1">
                              <a:latin typeface="Cambria Math" charset="0"/>
                            </a:rPr>
                            <m:t>=6</m:t>
                          </m:r>
                        </m:e>
                      </m:d>
                      <m:r>
                        <a:rPr lang="en-US" sz="2000" i="1">
                          <a:latin typeface="Cambria Math" charset="0"/>
                        </a:rPr>
                        <m:t>,</m:t>
                      </m:r>
                      <m:r>
                        <a:rPr lang="en-US" sz="2000" i="1">
                          <a:latin typeface="Cambria Math" charset="0"/>
                        </a:rPr>
                        <m:t>𝑑𝑜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charset="0"/>
                            </a:rPr>
                            <m:t>𝑃𝐸𝐸𝑃</m:t>
                          </m:r>
                          <m:r>
                            <a:rPr lang="en-US" sz="2000" i="1">
                              <a:latin typeface="Cambria Math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charset="0"/>
                                </a:rPr>
                                <m:t>𝑙𝑜𝑤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charset="0"/>
                                </a:rPr>
                                <m:t>𝑓𝑖𝑜</m:t>
                              </m:r>
                              <m:r>
                                <a:rPr lang="en-US" sz="2000" i="1">
                                  <a:latin typeface="Cambria Math" charset="0"/>
                                </a:rPr>
                                <m:t>2</m:t>
                              </m:r>
                            </m:e>
                          </m:d>
                        </m:e>
                      </m:d>
                      <m:r>
                        <a:rPr lang="en-US" sz="2000" i="1">
                          <a:latin typeface="Cambria Math" charset="0"/>
                        </a:rPr>
                        <m:t>,</m:t>
                      </m:r>
                      <m:r>
                        <a:rPr lang="en-US" sz="2000" i="1">
                          <a:latin typeface="Cambria Math" charset="0"/>
                        </a:rPr>
                        <m:t>𝑑𝑜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charset="0"/>
                            </a:rPr>
                            <m:t>𝐷𝑃</m:t>
                          </m:r>
                          <m:r>
                            <a:rPr lang="en-US" sz="2000" i="1">
                              <a:latin typeface="Cambria Math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charset="0"/>
                                </a:rPr>
                                <m:t>𝑑𝑝</m:t>
                              </m:r>
                            </m:sub>
                          </m:sSub>
                          <m:r>
                            <a:rPr lang="en-US" sz="2000" i="1">
                              <a:latin typeface="Cambria Math" charset="0"/>
                            </a:rPr>
                            <m:t>(</m:t>
                          </m:r>
                          <m:r>
                            <a:rPr lang="en-US" sz="2000" i="1">
                              <a:latin typeface="Cambria Math" charset="0"/>
                            </a:rPr>
                            <m:t>𝑤</m:t>
                          </m:r>
                          <m:r>
                            <a:rPr lang="en-US" sz="2000" i="1">
                              <a:latin typeface="Cambria Math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charset="0"/>
                            </a:rPr>
                            <m:t>𝑝</m:t>
                          </m:r>
                          <m:r>
                            <a:rPr lang="en-US" sz="2000" i="1">
                              <a:latin typeface="Cambria Math" charset="0"/>
                            </a:rPr>
                            <m:t>,6) </m:t>
                          </m:r>
                        </m:e>
                      </m:d>
                      <m:r>
                        <a:rPr lang="en-US" sz="2000" i="1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58" y="2577653"/>
                <a:ext cx="8187397" cy="445891"/>
              </a:xfrm>
              <a:prstGeom prst="rect">
                <a:avLst/>
              </a:prstGeom>
              <a:blipFill rotWithShape="0">
                <a:blip r:embed="rId3"/>
                <a:stretch>
                  <a:fillRect t="-83562" b="-1082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309491" y="1083212"/>
            <a:ext cx="82014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/>
              <a:t>Causal question</a:t>
            </a:r>
            <a:r>
              <a:rPr lang="en-US" sz="2000" dirty="0"/>
              <a:t>: </a:t>
            </a:r>
          </a:p>
          <a:p>
            <a:r>
              <a:rPr lang="en-US" sz="2000" dirty="0"/>
              <a:t>Can high Positive End Expiratory Pressure (PEEP) value improve survival rate?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309490" y="1780457"/>
                <a:ext cx="820146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charset="0"/>
                  <a:buChar char="•"/>
                </a:pPr>
                <a:r>
                  <a:rPr lang="en-US" dirty="0"/>
                  <a:t>Other mechanical ventilation setting values fixed same for both group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𝑃𝐸𝐸𝑃</m:t>
                    </m:r>
                    <m:r>
                      <a:rPr lang="en-US" i="1">
                        <a:latin typeface="Cambria Math" charset="0"/>
                      </a:rPr>
                      <m:t>, </m:t>
                    </m:r>
                    <m:r>
                      <a:rPr lang="en-US" i="1">
                        <a:latin typeface="Cambria Math" charset="0"/>
                      </a:rPr>
                      <m:t>𝐹𝑖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𝑂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.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charset="0"/>
                      </a:rPr>
                      <m:t>𝑓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charset="0"/>
                      </a:rPr>
                      <m:t>𝑤</m:t>
                    </m:r>
                  </m:oMath>
                </a14:m>
                <a:r>
                  <a:rPr lang="en-US" dirty="0"/>
                  <a:t> is a realization of random variable FiO2 and Weight. </a:t>
                </a: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490" y="1780457"/>
                <a:ext cx="8201465" cy="646331"/>
              </a:xfrm>
              <a:prstGeom prst="rect">
                <a:avLst/>
              </a:prstGeom>
              <a:blipFill rotWithShape="0">
                <a:blip r:embed="rId4"/>
                <a:stretch>
                  <a:fillRect l="-520"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309491" y="3868617"/>
                <a:ext cx="8201465" cy="1359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i="1" dirty="0"/>
                  <a:t>Result</a:t>
                </a:r>
                <a:r>
                  <a:rPr lang="en-US" sz="2000" dirty="0"/>
                  <a:t>: </a:t>
                </a:r>
              </a:p>
              <a:p>
                <a:pPr marL="285750" indent="-285750">
                  <a:buFont typeface="Arial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charset="0"/>
                          </a:rPr>
                          <m:t>𝑃</m:t>
                        </m:r>
                      </m:e>
                      <m:sub>
                        <m:r>
                          <a:rPr lang="en-US" sz="1600" i="1">
                            <a:latin typeface="Cambria Math" charset="0"/>
                          </a:rPr>
                          <m:t>𝑅𝐶𝑇</m:t>
                        </m:r>
                      </m:sub>
                    </m:sSub>
                    <m:d>
                      <m:dPr>
                        <m:endChr m:val="|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charset="0"/>
                          </a:rPr>
                          <m:t>𝑌</m:t>
                        </m:r>
                        <m:r>
                          <a:rPr lang="en-US" sz="1600" i="1">
                            <a:latin typeface="Cambria Math" charset="0"/>
                          </a:rPr>
                          <m:t> </m:t>
                        </m:r>
                      </m:e>
                    </m:d>
                    <m:r>
                      <a:rPr lang="en-US" sz="1600" i="1">
                        <a:latin typeface="Cambria Math" charset="0"/>
                      </a:rPr>
                      <m:t> </m:t>
                    </m:r>
                    <m:r>
                      <a:rPr lang="en-US" sz="1600" i="1">
                        <a:latin typeface="Cambria Math" charset="0"/>
                      </a:rPr>
                      <m:t>𝑑𝑜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charset="0"/>
                          </a:rPr>
                          <m:t>𝑉𝑇</m:t>
                        </m:r>
                        <m:r>
                          <a:rPr lang="en-US" sz="1600" i="1">
                            <a:latin typeface="Cambria Math" charset="0"/>
                          </a:rPr>
                          <m:t>=6</m:t>
                        </m:r>
                      </m:e>
                    </m:d>
                    <m:r>
                      <a:rPr lang="en-US" sz="1600" i="1">
                        <a:latin typeface="Cambria Math" charset="0"/>
                      </a:rPr>
                      <m:t>,</m:t>
                    </m:r>
                    <m:r>
                      <a:rPr lang="en-US" sz="1600" i="1">
                        <a:latin typeface="Cambria Math" charset="0"/>
                      </a:rPr>
                      <m:t>𝑑𝑜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charset="0"/>
                          </a:rPr>
                          <m:t>𝑃𝐸𝐸𝑃</m:t>
                        </m:r>
                        <m:r>
                          <a:rPr lang="en-US" sz="1600" i="1">
                            <a:latin typeface="Cambria Math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1600" i="1">
                                <a:latin typeface="Cambria Math" charset="0"/>
                              </a:rPr>
                              <m:t>𝑙𝑜𝑤</m:t>
                            </m:r>
                          </m:sub>
                        </m:sSub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>
                                <a:latin typeface="Cambria Math" charset="0"/>
                              </a:rPr>
                              <m:t>𝑓𝑖𝑜</m:t>
                            </m:r>
                            <m:r>
                              <a:rPr lang="en-US" sz="1600" i="1">
                                <a:latin typeface="Cambria Math" charset="0"/>
                              </a:rPr>
                              <m:t>2</m:t>
                            </m:r>
                          </m:e>
                        </m:d>
                      </m:e>
                    </m:d>
                    <m:r>
                      <a:rPr lang="en-US" sz="1600" i="1">
                        <a:latin typeface="Cambria Math" charset="0"/>
                      </a:rPr>
                      <m:t>,</m:t>
                    </m:r>
                    <m:r>
                      <a:rPr lang="en-US" sz="1600" i="1">
                        <a:latin typeface="Cambria Math" charset="0"/>
                      </a:rPr>
                      <m:t>𝑑𝑜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charset="0"/>
                          </a:rPr>
                          <m:t>𝐷𝑃</m:t>
                        </m:r>
                        <m:r>
                          <a:rPr lang="en-US" sz="1600" i="1">
                            <a:latin typeface="Cambria Math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1600" i="1">
                                <a:latin typeface="Cambria Math" charset="0"/>
                              </a:rPr>
                              <m:t>𝑑𝑝</m:t>
                            </m:r>
                          </m:sub>
                        </m:sSub>
                        <m:r>
                          <a:rPr lang="en-US" sz="1600" i="1">
                            <a:latin typeface="Cambria Math" charset="0"/>
                          </a:rPr>
                          <m:t>(</m:t>
                        </m:r>
                        <m:r>
                          <a:rPr lang="en-US" sz="1600" i="1">
                            <a:latin typeface="Cambria Math" charset="0"/>
                          </a:rPr>
                          <m:t>𝑤</m:t>
                        </m:r>
                        <m:r>
                          <a:rPr lang="en-US" sz="1600" i="1">
                            <a:latin typeface="Cambria Math" charset="0"/>
                          </a:rPr>
                          <m:t>,</m:t>
                        </m:r>
                        <m:r>
                          <a:rPr lang="en-US" sz="1600" i="1">
                            <a:latin typeface="Cambria Math" charset="0"/>
                          </a:rPr>
                          <m:t>𝑝</m:t>
                        </m:r>
                        <m:r>
                          <a:rPr lang="en-US" sz="1600" i="1">
                            <a:latin typeface="Cambria Math" charset="0"/>
                          </a:rPr>
                          <m:t>,6) </m:t>
                        </m:r>
                      </m:e>
                    </m:d>
                    <m:r>
                      <a:rPr lang="en-US" sz="1600" i="1">
                        <a:latin typeface="Cambria Math" charset="0"/>
                      </a:rPr>
                      <m:t>)=</m:t>
                    </m:r>
                    <m:r>
                      <a:rPr lang="en-US" sz="1600" b="1" i="1">
                        <a:latin typeface="Cambria Math" charset="0"/>
                      </a:rPr>
                      <m:t>𝟎</m:t>
                    </m:r>
                    <m:r>
                      <a:rPr lang="en-US" sz="1600" b="1" i="1">
                        <a:latin typeface="Cambria Math" charset="0"/>
                      </a:rPr>
                      <m:t>.</m:t>
                    </m:r>
                    <m:r>
                      <a:rPr lang="en-US" sz="1600" b="1" i="1" smtClean="0">
                        <a:latin typeface="Cambria Math" charset="0"/>
                      </a:rPr>
                      <m:t>𝟕𝟐𝟓</m:t>
                    </m:r>
                  </m:oMath>
                </a14:m>
                <a:endParaRPr lang="en-US" sz="1600" b="1" i="1" dirty="0">
                  <a:latin typeface="Cambria Math" charset="0"/>
                </a:endParaRPr>
              </a:p>
              <a:p>
                <a:pPr marL="285750" indent="-285750">
                  <a:buFont typeface="Arial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charset="0"/>
                          </a:rPr>
                          <m:t>𝑃</m:t>
                        </m:r>
                      </m:e>
                      <m:sub>
                        <m:r>
                          <a:rPr lang="en-US" sz="1600" i="1">
                            <a:latin typeface="Cambria Math" charset="0"/>
                          </a:rPr>
                          <m:t>𝑅𝐶𝑇</m:t>
                        </m:r>
                      </m:sub>
                    </m:sSub>
                    <m:d>
                      <m:dPr>
                        <m:endChr m:val="|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charset="0"/>
                          </a:rPr>
                          <m:t>𝑌</m:t>
                        </m:r>
                        <m:r>
                          <a:rPr lang="en-US" sz="1600" i="1">
                            <a:latin typeface="Cambria Math" charset="0"/>
                          </a:rPr>
                          <m:t> </m:t>
                        </m:r>
                      </m:e>
                    </m:d>
                    <m:r>
                      <a:rPr lang="en-US" sz="1600" i="1">
                        <a:latin typeface="Cambria Math" charset="0"/>
                      </a:rPr>
                      <m:t> </m:t>
                    </m:r>
                    <m:r>
                      <a:rPr lang="en-US" sz="1600" i="1">
                        <a:latin typeface="Cambria Math" charset="0"/>
                      </a:rPr>
                      <m:t>𝑑𝑜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charset="0"/>
                          </a:rPr>
                          <m:t>𝑉𝑇</m:t>
                        </m:r>
                        <m:r>
                          <a:rPr lang="en-US" sz="1600" i="1">
                            <a:latin typeface="Cambria Math" charset="0"/>
                          </a:rPr>
                          <m:t>=6</m:t>
                        </m:r>
                      </m:e>
                    </m:d>
                    <m:r>
                      <a:rPr lang="en-US" sz="1600" i="1">
                        <a:latin typeface="Cambria Math" charset="0"/>
                      </a:rPr>
                      <m:t>,</m:t>
                    </m:r>
                    <m:r>
                      <a:rPr lang="en-US" sz="1600" i="1">
                        <a:latin typeface="Cambria Math" charset="0"/>
                      </a:rPr>
                      <m:t>𝑑𝑜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charset="0"/>
                          </a:rPr>
                          <m:t>𝑃𝐸𝐸𝑃</m:t>
                        </m:r>
                        <m:r>
                          <a:rPr lang="en-US" sz="1600" i="1">
                            <a:latin typeface="Cambria Math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charset="0"/>
                              </a:rPr>
                              <m:t>h𝑖𝑔h</m:t>
                            </m:r>
                          </m:sub>
                        </m:sSub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>
                                <a:latin typeface="Cambria Math" charset="0"/>
                              </a:rPr>
                              <m:t>𝑓𝑖𝑜</m:t>
                            </m:r>
                            <m:r>
                              <a:rPr lang="en-US" sz="1600" i="1">
                                <a:latin typeface="Cambria Math" charset="0"/>
                              </a:rPr>
                              <m:t>2</m:t>
                            </m:r>
                          </m:e>
                        </m:d>
                      </m:e>
                    </m:d>
                    <m:r>
                      <a:rPr lang="en-US" sz="1600" i="1">
                        <a:latin typeface="Cambria Math" charset="0"/>
                      </a:rPr>
                      <m:t>,</m:t>
                    </m:r>
                    <m:r>
                      <a:rPr lang="en-US" sz="1600" i="1">
                        <a:latin typeface="Cambria Math" charset="0"/>
                      </a:rPr>
                      <m:t>𝑑𝑜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charset="0"/>
                          </a:rPr>
                          <m:t>𝐷𝑃</m:t>
                        </m:r>
                        <m:r>
                          <a:rPr lang="en-US" sz="1600" i="1">
                            <a:latin typeface="Cambria Math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1600" i="1">
                                <a:latin typeface="Cambria Math" charset="0"/>
                              </a:rPr>
                              <m:t>𝑑𝑝</m:t>
                            </m:r>
                          </m:sub>
                        </m:sSub>
                        <m:r>
                          <a:rPr lang="en-US" sz="1600" i="1">
                            <a:latin typeface="Cambria Math" charset="0"/>
                          </a:rPr>
                          <m:t>(</m:t>
                        </m:r>
                        <m:r>
                          <a:rPr lang="en-US" sz="1600" i="1">
                            <a:latin typeface="Cambria Math" charset="0"/>
                          </a:rPr>
                          <m:t>𝑤</m:t>
                        </m:r>
                        <m:r>
                          <a:rPr lang="en-US" sz="1600" i="1">
                            <a:latin typeface="Cambria Math" charset="0"/>
                          </a:rPr>
                          <m:t>,</m:t>
                        </m:r>
                        <m:r>
                          <a:rPr lang="en-US" sz="1600" i="1">
                            <a:latin typeface="Cambria Math" charset="0"/>
                          </a:rPr>
                          <m:t>𝑝</m:t>
                        </m:r>
                        <m:r>
                          <a:rPr lang="en-US" sz="1600" i="1">
                            <a:latin typeface="Cambria Math" charset="0"/>
                          </a:rPr>
                          <m:t>,6) </m:t>
                        </m:r>
                      </m:e>
                    </m:d>
                    <m:r>
                      <a:rPr lang="en-US" sz="1600" i="1">
                        <a:latin typeface="Cambria Math" charset="0"/>
                      </a:rPr>
                      <m:t>)=</m:t>
                    </m:r>
                    <m:r>
                      <a:rPr lang="en-US" sz="1600" b="1" i="1">
                        <a:latin typeface="Cambria Math" charset="0"/>
                      </a:rPr>
                      <m:t>𝟎</m:t>
                    </m:r>
                    <m:r>
                      <a:rPr lang="en-US" sz="1600" b="1" i="1">
                        <a:latin typeface="Cambria Math" charset="0"/>
                      </a:rPr>
                      <m:t>.</m:t>
                    </m:r>
                    <m:r>
                      <a:rPr lang="en-US" sz="1600" b="1" i="1">
                        <a:latin typeface="Cambria Math" charset="0"/>
                      </a:rPr>
                      <m:t>𝟕𝟒𝟗</m:t>
                    </m:r>
                  </m:oMath>
                </a14:m>
                <a:endParaRPr lang="en-US" sz="1600" b="1" i="1" dirty="0">
                  <a:latin typeface="Cambria Math" charset="0"/>
                </a:endParaRP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2000" dirty="0"/>
                  <a:t>Insignificant, but more oxygenation and fast weaning rate to the patients. </a:t>
                </a: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491" y="3868617"/>
                <a:ext cx="8201465" cy="1359218"/>
              </a:xfrm>
              <a:prstGeom prst="rect">
                <a:avLst/>
              </a:prstGeom>
              <a:blipFill rotWithShape="0">
                <a:blip r:embed="rId5"/>
                <a:stretch>
                  <a:fillRect l="-818" t="-2691" b="-71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36866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RCT3: ACURASYS trial (</a:t>
            </a:r>
            <a:r>
              <a:rPr lang="en-US" dirty="0" err="1"/>
              <a:t>Papazian</a:t>
            </a:r>
            <a:r>
              <a:rPr lang="en-US" dirty="0"/>
              <a:t> 2010)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323558" y="2890170"/>
                <a:ext cx="8187397" cy="3751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charset="0"/>
                            </a:rPr>
                            <m:t>𝑃</m:t>
                          </m:r>
                        </m:e>
                        <m:sub>
                          <m:r>
                            <a:rPr lang="en-US" sz="1600" i="1">
                              <a:latin typeface="Cambria Math" charset="0"/>
                            </a:rPr>
                            <m:t>𝑅𝐶𝑇</m:t>
                          </m:r>
                        </m:sub>
                      </m:sSub>
                      <m:d>
                        <m:dPr>
                          <m:endChr m:val="|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charset="0"/>
                            </a:rPr>
                            <m:t>𝑌</m:t>
                          </m:r>
                          <m:r>
                            <a:rPr lang="en-US" sz="1600" i="1">
                              <a:latin typeface="Cambria Math" charset="0"/>
                            </a:rPr>
                            <m:t> </m:t>
                          </m:r>
                        </m:e>
                      </m:d>
                      <m:r>
                        <a:rPr lang="en-US" sz="1600" i="1">
                          <a:latin typeface="Cambria Math" charset="0"/>
                        </a:rPr>
                        <m:t> </m:t>
                      </m:r>
                      <m:r>
                        <a:rPr lang="en-US" sz="1600" i="1">
                          <a:latin typeface="Cambria Math" charset="0"/>
                        </a:rPr>
                        <m:t>𝑑𝑜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charset="0"/>
                            </a:rPr>
                            <m:t>𝑉𝑇</m:t>
                          </m:r>
                          <m:r>
                            <a:rPr lang="en-US" sz="1600" i="1">
                              <a:latin typeface="Cambria Math" charset="0"/>
                            </a:rPr>
                            <m:t>=6</m:t>
                          </m:r>
                        </m:e>
                      </m:d>
                      <m:r>
                        <a:rPr lang="en-US" sz="1600" i="1">
                          <a:latin typeface="Cambria Math" charset="0"/>
                        </a:rPr>
                        <m:t>,</m:t>
                      </m:r>
                      <m:r>
                        <a:rPr lang="en-US" sz="1600" i="1">
                          <a:latin typeface="Cambria Math" charset="0"/>
                        </a:rPr>
                        <m:t>𝑑𝑜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charset="0"/>
                            </a:rPr>
                            <m:t>𝑃𝐸𝐸𝑃</m:t>
                          </m:r>
                          <m:r>
                            <a:rPr lang="en-US" sz="1600" i="1">
                              <a:latin typeface="Cambria Math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charset="0"/>
                                </a:rPr>
                                <m:t>𝑙𝑜𝑤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latin typeface="Cambria Math" charset="0"/>
                                </a:rPr>
                                <m:t>𝑓𝑖𝑜</m:t>
                              </m:r>
                              <m:r>
                                <a:rPr lang="en-US" sz="1600" i="1">
                                  <a:latin typeface="Cambria Math" charset="0"/>
                                </a:rPr>
                                <m:t>2</m:t>
                              </m:r>
                            </m:e>
                          </m:d>
                        </m:e>
                      </m:d>
                      <m:r>
                        <a:rPr lang="en-US" sz="1600" i="1">
                          <a:latin typeface="Cambria Math" charset="0"/>
                        </a:rPr>
                        <m:t>,</m:t>
                      </m:r>
                      <m:r>
                        <a:rPr lang="en-US" sz="1600" i="1">
                          <a:latin typeface="Cambria Math" charset="0"/>
                        </a:rPr>
                        <m:t>𝑑𝑜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charset="0"/>
                            </a:rPr>
                            <m:t>𝐷𝑃</m:t>
                          </m:r>
                          <m:r>
                            <a:rPr lang="en-US" sz="1600" i="1">
                              <a:latin typeface="Cambria Math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charset="0"/>
                                </a:rPr>
                                <m:t>𝑑𝑝</m:t>
                              </m:r>
                            </m:sub>
                          </m:sSub>
                          <m:r>
                            <a:rPr lang="en-US" sz="1600" i="1">
                              <a:latin typeface="Cambria Math" charset="0"/>
                            </a:rPr>
                            <m:t>(</m:t>
                          </m:r>
                          <m:r>
                            <a:rPr lang="en-US" sz="1600" i="1">
                              <a:latin typeface="Cambria Math" charset="0"/>
                            </a:rPr>
                            <m:t>𝑤</m:t>
                          </m:r>
                          <m:r>
                            <a:rPr lang="en-US" sz="1600" i="1">
                              <a:latin typeface="Cambria Math" charset="0"/>
                            </a:rPr>
                            <m:t>,</m:t>
                          </m:r>
                          <m:r>
                            <a:rPr lang="en-US" sz="1600" i="1">
                              <a:latin typeface="Cambria Math" charset="0"/>
                            </a:rPr>
                            <m:t>𝑝</m:t>
                          </m:r>
                          <m:r>
                            <a:rPr lang="en-US" sz="1600" i="1">
                              <a:latin typeface="Cambria Math" charset="0"/>
                            </a:rPr>
                            <m:t>,6) </m:t>
                          </m:r>
                        </m:e>
                      </m:d>
                      <m:r>
                        <a:rPr lang="en-US" sz="1600" b="0" i="1" smtClean="0">
                          <a:latin typeface="Cambria Math" charset="0"/>
                        </a:rPr>
                        <m:t>, </m:t>
                      </m:r>
                      <m:r>
                        <a:rPr lang="en-US" sz="1600" b="0" i="1" smtClean="0">
                          <a:latin typeface="Cambria Math" charset="0"/>
                        </a:rPr>
                        <m:t>𝑑𝑜</m:t>
                      </m:r>
                      <m:r>
                        <a:rPr lang="en-US" sz="1600" b="0" i="1" smtClean="0">
                          <a:latin typeface="Cambria Math" charset="0"/>
                        </a:rPr>
                        <m:t>(</m:t>
                      </m:r>
                      <m:r>
                        <a:rPr lang="en-US" sz="1600" b="0" i="1" smtClean="0">
                          <a:latin typeface="Cambria Math" charset="0"/>
                        </a:rPr>
                        <m:t>𝑁𝑀𝐵𝐴</m:t>
                      </m:r>
                      <m:r>
                        <a:rPr lang="en-US" sz="1600" b="0" i="1" smtClean="0">
                          <a:latin typeface="Cambria Math" charset="0"/>
                        </a:rPr>
                        <m:t>=150))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58" y="2890170"/>
                <a:ext cx="8187397" cy="375167"/>
              </a:xfrm>
              <a:prstGeom prst="rect">
                <a:avLst/>
              </a:prstGeom>
              <a:blipFill rotWithShape="0">
                <a:blip r:embed="rId3"/>
                <a:stretch>
                  <a:fillRect t="-72581" b="-967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309491" y="1083212"/>
            <a:ext cx="820146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/>
              <a:t>Causal question</a:t>
            </a:r>
            <a:r>
              <a:rPr lang="en-US" sz="2000" dirty="0"/>
              <a:t>: </a:t>
            </a:r>
          </a:p>
          <a:p>
            <a:r>
              <a:rPr lang="en-US" sz="2000" dirty="0"/>
              <a:t>Can treatment of NMBA (cisatracurium) treatment improve survival rate to more severe patients?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309490" y="2092972"/>
                <a:ext cx="8201465" cy="6585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charset="0"/>
                  <a:buChar char="•"/>
                </a:pPr>
                <a:r>
                  <a:rPr lang="en-US" dirty="0"/>
                  <a:t>Other mechanical ventilation setting values fixed same for both group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𝑃𝐸𝐸𝑃</m:t>
                    </m:r>
                    <m:r>
                      <a:rPr lang="en-US" i="1">
                        <a:latin typeface="Cambria Math" charset="0"/>
                      </a:rPr>
                      <m:t>, </m:t>
                    </m:r>
                    <m:r>
                      <a:rPr lang="en-US" i="1">
                        <a:latin typeface="Cambria Math" charset="0"/>
                      </a:rPr>
                      <m:t>𝐹𝑖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𝑂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.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charset="0"/>
                      </a:rPr>
                      <m:t>𝑓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charset="0"/>
                      </a:rPr>
                      <m:t>𝑤</m:t>
                    </m:r>
                  </m:oMath>
                </a14:m>
                <a:r>
                  <a:rPr lang="en-US" dirty="0"/>
                  <a:t> is a realization of random variable FiO2 and Weight. </a:t>
                </a: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490" y="2092972"/>
                <a:ext cx="8201465" cy="658514"/>
              </a:xfrm>
              <a:prstGeom prst="rect">
                <a:avLst/>
              </a:prstGeom>
              <a:blipFill rotWithShape="0">
                <a:blip r:embed="rId4"/>
                <a:stretch>
                  <a:fillRect l="-520" t="-4630" b="-120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309489" y="3868615"/>
                <a:ext cx="8623496" cy="18321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i="1" dirty="0"/>
                  <a:t>Result</a:t>
                </a:r>
                <a:r>
                  <a:rPr lang="en-US" sz="2000" dirty="0"/>
                  <a:t>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charset="0"/>
                            </a:rPr>
                            <m:t>𝑃</m:t>
                          </m:r>
                        </m:e>
                        <m:sub>
                          <m:r>
                            <a:rPr lang="en-US" sz="1600" i="1">
                              <a:latin typeface="Cambria Math" charset="0"/>
                            </a:rPr>
                            <m:t>𝑅𝐶𝑇</m:t>
                          </m:r>
                        </m:sub>
                      </m:sSub>
                      <m:d>
                        <m:dPr>
                          <m:endChr m:val="|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charset="0"/>
                            </a:rPr>
                            <m:t>𝑌</m:t>
                          </m:r>
                          <m:r>
                            <a:rPr lang="en-US" sz="1600" i="1">
                              <a:latin typeface="Cambria Math" charset="0"/>
                            </a:rPr>
                            <m:t> </m:t>
                          </m:r>
                        </m:e>
                      </m:d>
                      <m:r>
                        <a:rPr lang="en-US" sz="1600" i="1">
                          <a:latin typeface="Cambria Math" charset="0"/>
                        </a:rPr>
                        <m:t> </m:t>
                      </m:r>
                      <m:r>
                        <a:rPr lang="en-US" sz="1600" i="1">
                          <a:latin typeface="Cambria Math" charset="0"/>
                        </a:rPr>
                        <m:t>𝑑𝑜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charset="0"/>
                            </a:rPr>
                            <m:t>𝑉𝑇</m:t>
                          </m:r>
                          <m:r>
                            <a:rPr lang="en-US" sz="1600" i="1">
                              <a:latin typeface="Cambria Math" charset="0"/>
                            </a:rPr>
                            <m:t>=6</m:t>
                          </m:r>
                        </m:e>
                      </m:d>
                      <m:r>
                        <a:rPr lang="en-US" sz="1600" i="1">
                          <a:latin typeface="Cambria Math" charset="0"/>
                        </a:rPr>
                        <m:t>,</m:t>
                      </m:r>
                      <m:r>
                        <a:rPr lang="en-US" sz="1600" i="1">
                          <a:latin typeface="Cambria Math" charset="0"/>
                        </a:rPr>
                        <m:t>𝑑𝑜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charset="0"/>
                            </a:rPr>
                            <m:t>𝑃𝐸𝐸𝑃</m:t>
                          </m:r>
                          <m:r>
                            <a:rPr lang="en-US" sz="1600" i="1">
                              <a:latin typeface="Cambria Math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charset="0"/>
                                </a:rPr>
                                <m:t>𝑙𝑜𝑤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latin typeface="Cambria Math" charset="0"/>
                                </a:rPr>
                                <m:t>𝑓𝑖𝑜</m:t>
                              </m:r>
                              <m:r>
                                <a:rPr lang="en-US" sz="1600" i="1">
                                  <a:latin typeface="Cambria Math" charset="0"/>
                                </a:rPr>
                                <m:t>2</m:t>
                              </m:r>
                            </m:e>
                          </m:d>
                        </m:e>
                      </m:d>
                      <m:r>
                        <a:rPr lang="en-US" sz="1600" i="1">
                          <a:latin typeface="Cambria Math" charset="0"/>
                        </a:rPr>
                        <m:t>,</m:t>
                      </m:r>
                      <m:r>
                        <a:rPr lang="en-US" sz="1600" i="1">
                          <a:latin typeface="Cambria Math" charset="0"/>
                        </a:rPr>
                        <m:t>𝑑𝑜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charset="0"/>
                            </a:rPr>
                            <m:t>𝐷𝑃</m:t>
                          </m:r>
                          <m:r>
                            <a:rPr lang="en-US" sz="1600" i="1">
                              <a:latin typeface="Cambria Math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charset="0"/>
                                </a:rPr>
                                <m:t>𝑑𝑝</m:t>
                              </m:r>
                            </m:sub>
                          </m:sSub>
                          <m:r>
                            <a:rPr lang="en-US" sz="1600" i="1">
                              <a:latin typeface="Cambria Math" charset="0"/>
                            </a:rPr>
                            <m:t>(</m:t>
                          </m:r>
                          <m:r>
                            <a:rPr lang="en-US" sz="1600" i="1">
                              <a:latin typeface="Cambria Math" charset="0"/>
                            </a:rPr>
                            <m:t>𝑤</m:t>
                          </m:r>
                          <m:r>
                            <a:rPr lang="en-US" sz="1600" i="1">
                              <a:latin typeface="Cambria Math" charset="0"/>
                            </a:rPr>
                            <m:t>,</m:t>
                          </m:r>
                          <m:r>
                            <a:rPr lang="en-US" sz="1600" i="1">
                              <a:latin typeface="Cambria Math" charset="0"/>
                            </a:rPr>
                            <m:t>𝑝</m:t>
                          </m:r>
                          <m:r>
                            <a:rPr lang="en-US" sz="1600" i="1">
                              <a:latin typeface="Cambria Math" charset="0"/>
                            </a:rPr>
                            <m:t>,6) </m:t>
                          </m:r>
                        </m:e>
                      </m:d>
                      <m:r>
                        <a:rPr lang="en-US" sz="1600" i="1">
                          <a:latin typeface="Cambria Math" charset="0"/>
                        </a:rPr>
                        <m:t>, </m:t>
                      </m:r>
                      <m:r>
                        <a:rPr lang="en-US" sz="1600" i="1">
                          <a:latin typeface="Cambria Math" charset="0"/>
                        </a:rPr>
                        <m:t>𝑑𝑜</m:t>
                      </m:r>
                      <m:r>
                        <a:rPr lang="en-US" sz="1600" i="1">
                          <a:latin typeface="Cambria Math" charset="0"/>
                        </a:rPr>
                        <m:t>(</m:t>
                      </m:r>
                      <m:r>
                        <a:rPr lang="en-US" sz="1600" i="1">
                          <a:latin typeface="Cambria Math" charset="0"/>
                        </a:rPr>
                        <m:t>𝑁𝑀𝐵𝐴</m:t>
                      </m:r>
                      <m:r>
                        <a:rPr lang="en-US" sz="1600" i="1">
                          <a:latin typeface="Cambria Math" charset="0"/>
                        </a:rPr>
                        <m:t>=150))=</m:t>
                      </m:r>
                      <m:r>
                        <a:rPr lang="en-US" sz="1600" b="1" i="1" smtClean="0">
                          <a:latin typeface="Cambria Math" charset="0"/>
                        </a:rPr>
                        <m:t>𝟎</m:t>
                      </m:r>
                      <m:r>
                        <a:rPr lang="en-US" sz="1600" b="1" i="1" smtClean="0">
                          <a:latin typeface="Cambria Math" charset="0"/>
                        </a:rPr>
                        <m:t>.</m:t>
                      </m:r>
                      <m:r>
                        <a:rPr lang="en-US" sz="1600" b="1" i="1" smtClean="0">
                          <a:latin typeface="Cambria Math" charset="0"/>
                        </a:rPr>
                        <m:t>𝟔𝟕𝟖</m:t>
                      </m:r>
                    </m:oMath>
                  </m:oMathPara>
                </a14:m>
                <a:endParaRPr lang="en-US" sz="1600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charset="0"/>
                            </a:rPr>
                            <m:t>𝑃</m:t>
                          </m:r>
                        </m:e>
                        <m:sub>
                          <m:r>
                            <a:rPr lang="en-US" sz="1600" i="1">
                              <a:latin typeface="Cambria Math" charset="0"/>
                            </a:rPr>
                            <m:t>𝑅𝐶𝑇</m:t>
                          </m:r>
                        </m:sub>
                      </m:sSub>
                      <m:d>
                        <m:dPr>
                          <m:endChr m:val="|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charset="0"/>
                            </a:rPr>
                            <m:t>𝑌</m:t>
                          </m:r>
                          <m:r>
                            <a:rPr lang="en-US" sz="1600" i="1">
                              <a:latin typeface="Cambria Math" charset="0"/>
                            </a:rPr>
                            <m:t> </m:t>
                          </m:r>
                        </m:e>
                      </m:d>
                      <m:r>
                        <a:rPr lang="en-US" sz="1600" i="1">
                          <a:latin typeface="Cambria Math" charset="0"/>
                        </a:rPr>
                        <m:t> </m:t>
                      </m:r>
                      <m:r>
                        <a:rPr lang="en-US" sz="1600" i="1">
                          <a:latin typeface="Cambria Math" charset="0"/>
                        </a:rPr>
                        <m:t>𝑑𝑜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charset="0"/>
                            </a:rPr>
                            <m:t>𝑉𝑇</m:t>
                          </m:r>
                          <m:r>
                            <a:rPr lang="en-US" sz="1600" i="1">
                              <a:latin typeface="Cambria Math" charset="0"/>
                            </a:rPr>
                            <m:t>=6</m:t>
                          </m:r>
                        </m:e>
                      </m:d>
                      <m:r>
                        <a:rPr lang="en-US" sz="1600" i="1">
                          <a:latin typeface="Cambria Math" charset="0"/>
                        </a:rPr>
                        <m:t>,</m:t>
                      </m:r>
                      <m:r>
                        <a:rPr lang="en-US" sz="1600" i="1">
                          <a:latin typeface="Cambria Math" charset="0"/>
                        </a:rPr>
                        <m:t>𝑑𝑜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charset="0"/>
                            </a:rPr>
                            <m:t>𝑃𝐸𝐸𝑃</m:t>
                          </m:r>
                          <m:r>
                            <a:rPr lang="en-US" sz="1600" i="1">
                              <a:latin typeface="Cambria Math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charset="0"/>
                                </a:rPr>
                                <m:t>𝑙𝑜𝑤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latin typeface="Cambria Math" charset="0"/>
                                </a:rPr>
                                <m:t>𝑓𝑖𝑜</m:t>
                              </m:r>
                              <m:r>
                                <a:rPr lang="en-US" sz="1600" i="1">
                                  <a:latin typeface="Cambria Math" charset="0"/>
                                </a:rPr>
                                <m:t>2</m:t>
                              </m:r>
                            </m:e>
                          </m:d>
                        </m:e>
                      </m:d>
                      <m:r>
                        <a:rPr lang="en-US" sz="1600" i="1">
                          <a:latin typeface="Cambria Math" charset="0"/>
                        </a:rPr>
                        <m:t>,</m:t>
                      </m:r>
                      <m:r>
                        <a:rPr lang="en-US" sz="1600" i="1">
                          <a:latin typeface="Cambria Math" charset="0"/>
                        </a:rPr>
                        <m:t>𝑑𝑜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charset="0"/>
                            </a:rPr>
                            <m:t>𝐷𝑃</m:t>
                          </m:r>
                          <m:r>
                            <a:rPr lang="en-US" sz="1600" i="1">
                              <a:latin typeface="Cambria Math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charset="0"/>
                                </a:rPr>
                                <m:t>𝑑𝑝</m:t>
                              </m:r>
                            </m:sub>
                          </m:sSub>
                          <m:r>
                            <a:rPr lang="en-US" sz="1600" i="1">
                              <a:latin typeface="Cambria Math" charset="0"/>
                            </a:rPr>
                            <m:t>(</m:t>
                          </m:r>
                          <m:r>
                            <a:rPr lang="en-US" sz="1600" i="1">
                              <a:latin typeface="Cambria Math" charset="0"/>
                            </a:rPr>
                            <m:t>𝑤</m:t>
                          </m:r>
                          <m:r>
                            <a:rPr lang="en-US" sz="1600" i="1">
                              <a:latin typeface="Cambria Math" charset="0"/>
                            </a:rPr>
                            <m:t>,</m:t>
                          </m:r>
                          <m:r>
                            <a:rPr lang="en-US" sz="1600" i="1">
                              <a:latin typeface="Cambria Math" charset="0"/>
                            </a:rPr>
                            <m:t>𝑝</m:t>
                          </m:r>
                          <m:r>
                            <a:rPr lang="en-US" sz="1600" i="1">
                              <a:latin typeface="Cambria Math" charset="0"/>
                            </a:rPr>
                            <m:t>,6) </m:t>
                          </m:r>
                        </m:e>
                      </m:d>
                      <m:r>
                        <a:rPr lang="en-US" sz="1600" i="1">
                          <a:latin typeface="Cambria Math" charset="0"/>
                        </a:rPr>
                        <m:t>, </m:t>
                      </m:r>
                      <m:r>
                        <a:rPr lang="en-US" sz="1600" i="1">
                          <a:latin typeface="Cambria Math" charset="0"/>
                        </a:rPr>
                        <m:t>𝑑𝑜</m:t>
                      </m:r>
                      <m:r>
                        <a:rPr lang="en-US" sz="1600" i="1">
                          <a:latin typeface="Cambria Math" charset="0"/>
                        </a:rPr>
                        <m:t>(</m:t>
                      </m:r>
                      <m:r>
                        <a:rPr lang="en-US" sz="1600" i="1">
                          <a:latin typeface="Cambria Math" charset="0"/>
                        </a:rPr>
                        <m:t>𝑁𝑀𝐵𝐴</m:t>
                      </m:r>
                      <m:r>
                        <a:rPr lang="en-US" sz="1600" i="1">
                          <a:latin typeface="Cambria Math" charset="0"/>
                        </a:rPr>
                        <m:t>=150))=</m:t>
                      </m:r>
                      <m:r>
                        <a:rPr lang="en-US" sz="1600" b="1" i="1">
                          <a:latin typeface="Cambria Math" charset="0"/>
                        </a:rPr>
                        <m:t>𝟎</m:t>
                      </m:r>
                      <m:r>
                        <a:rPr lang="en-US" sz="1600" b="1" i="1">
                          <a:latin typeface="Cambria Math" charset="0"/>
                        </a:rPr>
                        <m:t>.</m:t>
                      </m:r>
                      <m:r>
                        <a:rPr lang="en-US" sz="1600" b="1" i="1" smtClean="0">
                          <a:latin typeface="Cambria Math" charset="0"/>
                        </a:rPr>
                        <m:t>𝟓𝟖𝟔</m:t>
                      </m:r>
                    </m:oMath>
                  </m:oMathPara>
                </a14:m>
                <a:endParaRPr lang="en-US" sz="1600" b="1" dirty="0"/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2000" dirty="0"/>
                  <a:t>Significant</a:t>
                </a: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489" y="3868615"/>
                <a:ext cx="8623496" cy="1832105"/>
              </a:xfrm>
              <a:prstGeom prst="rect">
                <a:avLst/>
              </a:prstGeom>
              <a:blipFill rotWithShape="0">
                <a:blip r:embed="rId5"/>
                <a:stretch>
                  <a:fillRect l="-778" t="-2000"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6117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228599" y="990600"/>
            <a:ext cx="8515351" cy="470299"/>
          </a:xfrm>
        </p:spPr>
        <p:txBody>
          <a:bodyPr/>
          <a:lstStyle/>
          <a:p>
            <a:r>
              <a:rPr lang="en-US" sz="2400" dirty="0"/>
              <a:t>MIMIC3 </a:t>
            </a:r>
            <a:r>
              <a:rPr lang="mr-IN" sz="2400" dirty="0"/>
              <a:t>–</a:t>
            </a:r>
            <a:r>
              <a:rPr lang="en-US" sz="2400" dirty="0"/>
              <a:t> open ICU Electronic Healthcare record 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Experiment design</a:t>
            </a:r>
          </a:p>
        </p:txBody>
      </p:sp>
      <p:graphicFrame>
        <p:nvGraphicFramePr>
          <p:cNvPr id="5" name="Diagram 4"/>
          <p:cNvGraphicFramePr/>
          <p:nvPr/>
        </p:nvGraphicFramePr>
        <p:xfrm>
          <a:off x="1852266" y="1784815"/>
          <a:ext cx="5616146" cy="35922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2" name="Group 1"/>
          <p:cNvGrpSpPr/>
          <p:nvPr/>
        </p:nvGrpSpPr>
        <p:grpSpPr>
          <a:xfrm>
            <a:off x="1665126" y="1965482"/>
            <a:ext cx="7642065" cy="4208047"/>
            <a:chOff x="1607976" y="1298732"/>
            <a:chExt cx="7642065" cy="4208047"/>
          </a:xfrm>
        </p:grpSpPr>
        <p:graphicFrame>
          <p:nvGraphicFramePr>
            <p:cNvPr id="6" name="Diagram 5"/>
            <p:cNvGraphicFramePr/>
            <p:nvPr/>
          </p:nvGraphicFramePr>
          <p:xfrm>
            <a:off x="1607976" y="1298732"/>
            <a:ext cx="6007441" cy="4208047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7" r:lo="rId8" r:qs="rId9" r:cs="rId10"/>
            </a:graphicData>
          </a:graphic>
        </p:graphicFrame>
        <p:sp>
          <p:nvSpPr>
            <p:cNvPr id="7" name="TextBox 6"/>
            <p:cNvSpPr txBox="1"/>
            <p:nvPr/>
          </p:nvSpPr>
          <p:spPr>
            <a:xfrm>
              <a:off x="2518056" y="1958458"/>
              <a:ext cx="127993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Clinical Database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014876" y="1950489"/>
              <a:ext cx="159451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Waveform Database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027785" y="2618776"/>
              <a:ext cx="2063263" cy="17851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100" dirty="0"/>
                <a:t>58,000 Hospital Admission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100" dirty="0"/>
                <a:t>2001-2012</a:t>
              </a:r>
            </a:p>
            <a:p>
              <a:pPr marL="285750" indent="-285750">
                <a:buFont typeface="Arial" panose="020B0604020202020204" pitchFamily="34" charset="0"/>
                <a:buChar char="•"/>
                <a:defRPr/>
              </a:pPr>
              <a:r>
                <a:rPr lang="en-US" sz="1100" dirty="0"/>
                <a:t>Nurse entered physiology</a:t>
              </a:r>
            </a:p>
            <a:p>
              <a:pPr marL="285750" indent="-285750">
                <a:buFont typeface="Arial" panose="020B0604020202020204" pitchFamily="34" charset="0"/>
                <a:buChar char="•"/>
                <a:defRPr/>
              </a:pPr>
              <a:r>
                <a:rPr lang="en-US" sz="1100" dirty="0"/>
                <a:t>Medications</a:t>
              </a:r>
            </a:p>
            <a:p>
              <a:pPr marL="285750" indent="-285750">
                <a:buFont typeface="Arial" panose="020B0604020202020204" pitchFamily="34" charset="0"/>
                <a:buChar char="•"/>
                <a:defRPr/>
              </a:pPr>
              <a:r>
                <a:rPr lang="en-US" sz="1100" dirty="0"/>
                <a:t>Laboratory data</a:t>
              </a:r>
            </a:p>
            <a:p>
              <a:pPr marL="285750" indent="-285750">
                <a:buFont typeface="Arial" panose="020B0604020202020204" pitchFamily="34" charset="0"/>
                <a:buChar char="•"/>
                <a:defRPr/>
              </a:pPr>
              <a:r>
                <a:rPr lang="en-US" sz="1100" dirty="0"/>
                <a:t>Nursing notes</a:t>
              </a:r>
            </a:p>
            <a:p>
              <a:pPr marL="285750" indent="-285750">
                <a:buFont typeface="Arial" panose="020B0604020202020204" pitchFamily="34" charset="0"/>
                <a:buChar char="•"/>
                <a:defRPr/>
              </a:pPr>
              <a:r>
                <a:rPr lang="en-US" sz="1100" dirty="0"/>
                <a:t>Discharge notes</a:t>
              </a:r>
            </a:p>
            <a:p>
              <a:pPr marL="285750" indent="-285750">
                <a:buFont typeface="Arial" panose="020B0604020202020204" pitchFamily="34" charset="0"/>
                <a:buChar char="•"/>
                <a:defRPr/>
              </a:pPr>
              <a:r>
                <a:rPr lang="en-US" sz="1100" dirty="0"/>
                <a:t>Format: CSV, SQL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100" dirty="0"/>
                <a:t>~40GB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sz="110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488796" y="2679480"/>
              <a:ext cx="3761245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100" dirty="0"/>
                <a:t>23,180 Records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100" dirty="0"/>
                <a:t>2001-2012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en-US" sz="1100" dirty="0"/>
                <a:t>Waveforms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altLang="en-US" sz="1100" dirty="0"/>
                <a:t>ECG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altLang="en-US" sz="1100" dirty="0"/>
                <a:t>Blood pressure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altLang="en-US" sz="1100" dirty="0"/>
                <a:t>Plethysmography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en-US" sz="1100" dirty="0"/>
                <a:t>Format: Text, Matlab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en-US" sz="1100" dirty="0"/>
                <a:t>~3TB Compressed</a:t>
              </a:r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3734944" y="2440080"/>
              <a:ext cx="1927318" cy="1990084"/>
              <a:chOff x="4102160" y="58681"/>
              <a:chExt cx="1160499" cy="1362385"/>
            </a:xfrm>
          </p:grpSpPr>
          <p:sp>
            <p:nvSpPr>
              <p:cNvPr id="12" name="TextBox 11"/>
              <p:cNvSpPr txBox="1"/>
              <p:nvPr/>
            </p:nvSpPr>
            <p:spPr>
              <a:xfrm>
                <a:off x="4306744" y="472917"/>
                <a:ext cx="684431" cy="9481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/>
                  <a:t>4,897 Waveform and 5,266 Numeric records matched with 2,809 clinical records</a:t>
                </a:r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4102160" y="58681"/>
                <a:ext cx="1160499" cy="4424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Matched </a:t>
                </a:r>
              </a:p>
              <a:p>
                <a:pPr algn="ctr"/>
                <a:r>
                  <a:rPr lang="en-US" dirty="0"/>
                  <a:t>Subset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9878653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sz="2400" dirty="0"/>
              <a:t>Inclusion criteria</a:t>
            </a:r>
          </a:p>
          <a:p>
            <a:endParaRPr lang="en-US" sz="28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Experiment design </a:t>
            </a:r>
            <a:r>
              <a:rPr lang="mr-IN" dirty="0">
                <a:solidFill>
                  <a:schemeClr val="tx1"/>
                </a:solidFill>
              </a:rPr>
              <a:t>–</a:t>
            </a:r>
            <a:r>
              <a:rPr lang="en-US" dirty="0">
                <a:solidFill>
                  <a:schemeClr val="tx1"/>
                </a:solidFill>
              </a:rPr>
              <a:t> cohort selection </a:t>
            </a:r>
          </a:p>
        </p:txBody>
      </p:sp>
      <p:sp>
        <p:nvSpPr>
          <p:cNvPr id="7" name="Decision 6"/>
          <p:cNvSpPr/>
          <p:nvPr/>
        </p:nvSpPr>
        <p:spPr>
          <a:xfrm>
            <a:off x="3262852" y="1472184"/>
            <a:ext cx="1926916" cy="557151"/>
          </a:xfrm>
          <a:prstGeom prst="flowChartDecision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ARDS patients</a:t>
            </a:r>
          </a:p>
        </p:txBody>
      </p:sp>
      <p:cxnSp>
        <p:nvCxnSpPr>
          <p:cNvPr id="9" name="Straight Arrow Connector 8"/>
          <p:cNvCxnSpPr>
            <a:endCxn id="30" idx="0"/>
          </p:cNvCxnSpPr>
          <p:nvPr/>
        </p:nvCxnSpPr>
        <p:spPr>
          <a:xfrm>
            <a:off x="4224108" y="3302708"/>
            <a:ext cx="0" cy="190629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187567" y="1417492"/>
            <a:ext cx="375530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1600" dirty="0"/>
              <a:t>Mechanical ventilated (MV). 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b="1" i="1" dirty="0"/>
              <a:t>(PaO2: FiO2)</a:t>
            </a:r>
            <a:r>
              <a:rPr lang="en-US" sz="1600" dirty="0"/>
              <a:t> &lt;= 300 (Berlin score) at any time Within 48 hours of ICU admission (closest measurement)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820953" y="2258641"/>
            <a:ext cx="806309" cy="22269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A</a:t>
            </a:r>
          </a:p>
        </p:txBody>
      </p:sp>
      <p:cxnSp>
        <p:nvCxnSpPr>
          <p:cNvPr id="12" name="Straight Arrow Connector 11"/>
          <p:cNvCxnSpPr>
            <a:stCxn id="17" idx="2"/>
          </p:cNvCxnSpPr>
          <p:nvPr/>
        </p:nvCxnSpPr>
        <p:spPr>
          <a:xfrm>
            <a:off x="4224108" y="2481339"/>
            <a:ext cx="0" cy="264218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Decision 12"/>
          <p:cNvSpPr/>
          <p:nvPr/>
        </p:nvSpPr>
        <p:spPr>
          <a:xfrm>
            <a:off x="3104235" y="2745556"/>
            <a:ext cx="2239745" cy="557151"/>
          </a:xfrm>
          <a:prstGeom prst="flowChartDecision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Inclusion criteria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187567" y="2437420"/>
            <a:ext cx="419646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1600" dirty="0"/>
              <a:t>Include patients Age &gt;= 18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/>
              <a:t>Exclude patients with congestive heart failure by ICD-9 code. 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/>
              <a:t>Include If CB is administered </a:t>
            </a:r>
            <a:r>
              <a:rPr lang="en-US" sz="1600" dirty="0">
                <a:solidFill>
                  <a:srgbClr val="FF0000"/>
                </a:solidFill>
              </a:rPr>
              <a:t>after</a:t>
            </a:r>
            <a:r>
              <a:rPr lang="en-US" sz="1600" dirty="0"/>
              <a:t> Berlin score is measured or CB is not administered </a:t>
            </a:r>
          </a:p>
        </p:txBody>
      </p:sp>
      <p:sp>
        <p:nvSpPr>
          <p:cNvPr id="15" name="Rectangle 14"/>
          <p:cNvSpPr/>
          <p:nvPr/>
        </p:nvSpPr>
        <p:spPr>
          <a:xfrm>
            <a:off x="3820953" y="3493336"/>
            <a:ext cx="806309" cy="22269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B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4261436" y="3716034"/>
            <a:ext cx="0" cy="264218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ecision 16"/>
          <p:cNvSpPr/>
          <p:nvPr/>
        </p:nvSpPr>
        <p:spPr>
          <a:xfrm>
            <a:off x="3141564" y="3981090"/>
            <a:ext cx="2239745" cy="557151"/>
          </a:xfrm>
          <a:prstGeom prst="flowChartDecision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8" name="Straight Arrow Connector 17"/>
          <p:cNvCxnSpPr>
            <a:stCxn id="9" idx="2"/>
            <a:endCxn id="17" idx="0"/>
          </p:cNvCxnSpPr>
          <p:nvPr/>
        </p:nvCxnSpPr>
        <p:spPr>
          <a:xfrm flipH="1">
            <a:off x="4224108" y="2029335"/>
            <a:ext cx="2203" cy="229305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5381309" y="4273859"/>
            <a:ext cx="951838" cy="807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1310652" y="4148316"/>
            <a:ext cx="806309" cy="22269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425127" y="3799652"/>
            <a:ext cx="756645" cy="204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Yes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719356" y="3794913"/>
            <a:ext cx="756645" cy="204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</a:t>
            </a:r>
          </a:p>
        </p:txBody>
      </p:sp>
      <p:sp>
        <p:nvSpPr>
          <p:cNvPr id="24" name="Rectangle 23"/>
          <p:cNvSpPr/>
          <p:nvPr/>
        </p:nvSpPr>
        <p:spPr>
          <a:xfrm>
            <a:off x="6333147" y="4147510"/>
            <a:ext cx="806309" cy="22269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D</a:t>
            </a:r>
          </a:p>
        </p:txBody>
      </p:sp>
      <p:cxnSp>
        <p:nvCxnSpPr>
          <p:cNvPr id="25" name="Straight Arrow Connector 24"/>
          <p:cNvCxnSpPr/>
          <p:nvPr/>
        </p:nvCxnSpPr>
        <p:spPr>
          <a:xfrm>
            <a:off x="1713807" y="4371014"/>
            <a:ext cx="0" cy="413604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Decision 25"/>
          <p:cNvSpPr/>
          <p:nvPr/>
        </p:nvSpPr>
        <p:spPr>
          <a:xfrm>
            <a:off x="536713" y="4784618"/>
            <a:ext cx="2354186" cy="803226"/>
          </a:xfrm>
          <a:prstGeom prst="flowChartDecision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dirty="0">
                <a:solidFill>
                  <a:schemeClr val="tx1"/>
                </a:solidFill>
              </a:rPr>
              <a:t>Death in 90 days after the last day of CB taken</a:t>
            </a:r>
          </a:p>
        </p:txBody>
      </p:sp>
      <p:sp>
        <p:nvSpPr>
          <p:cNvPr id="27" name="Decision 26"/>
          <p:cNvSpPr/>
          <p:nvPr/>
        </p:nvSpPr>
        <p:spPr>
          <a:xfrm>
            <a:off x="5627628" y="4902148"/>
            <a:ext cx="2239745" cy="785887"/>
          </a:xfrm>
          <a:prstGeom prst="flowChartDecision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Death within 90 days of the last use of MV?</a:t>
            </a:r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6736302" y="4370208"/>
            <a:ext cx="11198" cy="53194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3455128" y="5075058"/>
            <a:ext cx="806309" cy="22269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F</a:t>
            </a:r>
          </a:p>
        </p:txBody>
      </p:sp>
      <p:cxnSp>
        <p:nvCxnSpPr>
          <p:cNvPr id="30" name="Straight Arrow Connector 29"/>
          <p:cNvCxnSpPr/>
          <p:nvPr/>
        </p:nvCxnSpPr>
        <p:spPr>
          <a:xfrm>
            <a:off x="2890899" y="5186231"/>
            <a:ext cx="564228" cy="176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1713807" y="5587844"/>
            <a:ext cx="0" cy="417139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1310652" y="6004984"/>
            <a:ext cx="806309" cy="22269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E</a:t>
            </a:r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7867373" y="5295092"/>
            <a:ext cx="355457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8222830" y="5183742"/>
            <a:ext cx="543700" cy="22269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H</a:t>
            </a:r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6747500" y="5688035"/>
            <a:ext cx="0" cy="331041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6344346" y="6019076"/>
            <a:ext cx="806309" cy="22269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2947031" y="4855190"/>
            <a:ext cx="756645" cy="204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755511" y="5585593"/>
            <a:ext cx="756645" cy="204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Yes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3476386" y="4126373"/>
            <a:ext cx="20952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Cisatracurium Besylate (CB)</a:t>
            </a:r>
          </a:p>
        </p:txBody>
      </p:sp>
      <p:cxnSp>
        <p:nvCxnSpPr>
          <p:cNvPr id="288" name="Straight Arrow Connector 287"/>
          <p:cNvCxnSpPr>
            <a:stCxn id="17" idx="1"/>
            <a:endCxn id="21" idx="3"/>
          </p:cNvCxnSpPr>
          <p:nvPr/>
        </p:nvCxnSpPr>
        <p:spPr>
          <a:xfrm flipH="1" flipV="1">
            <a:off x="2116961" y="4259665"/>
            <a:ext cx="1024603" cy="1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6" name="TextBox 295"/>
          <p:cNvSpPr txBox="1"/>
          <p:nvPr/>
        </p:nvSpPr>
        <p:spPr>
          <a:xfrm>
            <a:off x="7167946" y="5957228"/>
            <a:ext cx="756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4050</a:t>
            </a:r>
          </a:p>
        </p:txBody>
      </p:sp>
    </p:spTree>
    <p:extLst>
      <p:ext uri="{BB962C8B-B14F-4D97-AF65-F5344CB8AC3E}">
        <p14:creationId xmlns:p14="http://schemas.microsoft.com/office/powerpoint/2010/main" val="84595517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Learning structure (causal diagram)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19075" y="1122415"/>
            <a:ext cx="862012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1" dirty="0"/>
              <a:t>PC algorithm</a:t>
            </a:r>
            <a:r>
              <a:rPr lang="en-US" sz="2100" dirty="0"/>
              <a:t> </a:t>
            </a:r>
            <a:endParaRPr lang="en-US" sz="21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219075" y="4159697"/>
            <a:ext cx="862012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1" dirty="0"/>
              <a:t>FCI algorithm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9075" y="2732888"/>
            <a:ext cx="862012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1" dirty="0"/>
              <a:t>GES algorithm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219075" y="1537913"/>
                <a:ext cx="8534400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charset="0"/>
                  <a:buChar char="•"/>
                </a:pPr>
                <a:r>
                  <a:rPr lang="en-US" dirty="0"/>
                  <a:t>Estimating conditional independencies using hypothesis test. (E.g.,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𝑋</m:t>
                    </m:r>
                    <m:r>
                      <a:rPr lang="en-US" b="0" i="1" smtClean="0">
                        <a:latin typeface="Cambria Math" charset="0"/>
                      </a:rPr>
                      <m:t>⊥</m:t>
                    </m:r>
                    <m:r>
                      <a:rPr lang="en-US" b="0" i="1" smtClean="0">
                        <a:latin typeface="Cambria Math" charset="0"/>
                      </a:rPr>
                      <m:t>𝑌</m:t>
                    </m:r>
                    <m:r>
                      <a:rPr lang="en-US" b="0" i="1" smtClean="0">
                        <a:latin typeface="Cambria Math" charset="0"/>
                      </a:rPr>
                      <m:t> | </m:t>
                    </m:r>
                    <m:r>
                      <a:rPr lang="en-US" b="0" i="1" smtClean="0">
                        <a:latin typeface="Cambria Math" charset="0"/>
                      </a:rPr>
                      <m:t>𝑍</m:t>
                    </m:r>
                  </m:oMath>
                </a14:m>
                <a:r>
                  <a:rPr lang="en-US" dirty="0"/>
                  <a:t> implies no edges between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𝑋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𝑌</m:t>
                    </m:r>
                  </m:oMath>
                </a14:m>
                <a:r>
                  <a:rPr lang="en-US" dirty="0"/>
                  <a:t>)</a:t>
                </a: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dirty="0"/>
                  <a:t>A direction of arrowhead is determined by the orientation rules. </a:t>
                </a: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dirty="0"/>
                  <a:t>Assuming no hidden confounders. </a:t>
                </a: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075" y="1537913"/>
                <a:ext cx="8534400" cy="1200329"/>
              </a:xfrm>
              <a:prstGeom prst="rect">
                <a:avLst/>
              </a:prstGeom>
              <a:blipFill rotWithShape="0">
                <a:blip r:embed="rId3"/>
                <a:stretch>
                  <a:fillRect l="-500" t="-29442" b="-71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219075" y="3091179"/>
                <a:ext cx="853440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charset="0"/>
                  <a:buChar char="•"/>
                </a:pPr>
                <a:r>
                  <a:rPr lang="en-US" dirty="0"/>
                  <a:t>Score (maximum likelihood) based algorithm for finding 1) best fitting causal diagram, 2) minimal diagram. (score: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𝑃</m:t>
                    </m:r>
                    <m:d>
                      <m:dPr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𝐷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 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𝐺</m:t>
                    </m:r>
                    <m:r>
                      <a:rPr lang="en-US" b="0" i="1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).  </a:t>
                </a: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dirty="0"/>
                  <a:t>Assuming no hidden confounders. </a:t>
                </a: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075" y="3091179"/>
                <a:ext cx="8534400" cy="923330"/>
              </a:xfrm>
              <a:prstGeom prst="rect">
                <a:avLst/>
              </a:prstGeom>
              <a:blipFill rotWithShape="0">
                <a:blip r:embed="rId4"/>
                <a:stretch>
                  <a:fillRect l="-500" t="-9211" b="-177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/>
          <p:cNvSpPr txBox="1"/>
          <p:nvPr/>
        </p:nvSpPr>
        <p:spPr>
          <a:xfrm>
            <a:off x="219075" y="4575195"/>
            <a:ext cx="853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A modification of the PC algorithm that drops ’no hidden confounders’ assumption.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19075" y="5441318"/>
            <a:ext cx="8534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Edges voted by majority of algorithms, without conflicting medical knowledge, were chosen. 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Verification by medical experts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19075" y="5025820"/>
            <a:ext cx="862012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1" dirty="0"/>
              <a:t>Edge selection rule </a:t>
            </a:r>
          </a:p>
        </p:txBody>
      </p:sp>
    </p:spTree>
    <p:extLst>
      <p:ext uri="{BB962C8B-B14F-4D97-AF65-F5344CB8AC3E}">
        <p14:creationId xmlns:p14="http://schemas.microsoft.com/office/powerpoint/2010/main" val="258291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8" grpId="0"/>
      <p:bldP spid="11" grpId="0"/>
      <p:bldP spid="12" grpId="0"/>
      <p:bldP spid="13" grpId="0"/>
      <p:bldP spid="14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0" y="139754"/>
            <a:ext cx="8193088" cy="685800"/>
          </a:xfrm>
        </p:spPr>
        <p:txBody>
          <a:bodyPr/>
          <a:lstStyle/>
          <a:p>
            <a:r>
              <a:rPr lang="en-US" dirty="0"/>
              <a:t>Causal diagram generation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8289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Specification of intervention  (ARDS network protocol)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19075" y="1122415"/>
            <a:ext cx="862012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1" dirty="0"/>
              <a:t>Ventilator setup and adjustment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19075" y="1537913"/>
            <a:ext cx="85344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Compute predicted body weight (PBW) / Mode: volume control 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Starting from VT=8ml/PBW </a:t>
            </a:r>
            <a:r>
              <a:rPr lang="en-US" dirty="0">
                <a:sym typeface="Wingdings"/>
              </a:rPr>
              <a:t> 6ml/PBW. 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sym typeface="Wingdings"/>
              </a:rPr>
              <a:t>Adjust to achieve PaO2: 55-80 / SpO2 88-95%, PP &lt;= 30.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sym typeface="Wingdings"/>
              </a:rPr>
              <a:t>Use Minimum PEEP 5. 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PIP?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066" y="3429000"/>
            <a:ext cx="5980200" cy="3067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348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Comparison with RCT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92569"/>
            <a:ext cx="9144000" cy="2672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21199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Comparison with RCT - 2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0" y="2489200"/>
            <a:ext cx="8128000" cy="186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4337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1000" y="1472184"/>
            <a:ext cx="4817364" cy="4718304"/>
          </a:xfrm>
        </p:spPr>
        <p:txBody>
          <a:bodyPr>
            <a:normAutofit/>
          </a:bodyPr>
          <a:lstStyle/>
          <a:p>
            <a:r>
              <a:rPr lang="en-US" sz="2400" dirty="0"/>
              <a:t>Require ~30 heartbeats of </a:t>
            </a:r>
            <a:r>
              <a:rPr lang="en-US" sz="2400" dirty="0">
                <a:solidFill>
                  <a:srgbClr val="FF0000"/>
                </a:solidFill>
              </a:rPr>
              <a:t>baseline</a:t>
            </a:r>
            <a:r>
              <a:rPr lang="en-US" sz="2400" dirty="0"/>
              <a:t> patient data </a:t>
            </a:r>
          </a:p>
          <a:p>
            <a:r>
              <a:rPr lang="en-US" sz="2400" dirty="0"/>
              <a:t>Estimates the remaining proportion of physiological reserve available to compensate for loss of blood volume [3]</a:t>
            </a:r>
          </a:p>
          <a:p>
            <a:r>
              <a:rPr lang="en-US" sz="2512" dirty="0"/>
              <a:t>Compares individual waveforms to a large library of </a:t>
            </a:r>
            <a:r>
              <a:rPr lang="en-US" sz="2512" dirty="0">
                <a:solidFill>
                  <a:srgbClr val="FF0000"/>
                </a:solidFill>
              </a:rPr>
              <a:t>reference waveforms </a:t>
            </a:r>
            <a:r>
              <a:rPr lang="en-US" sz="2512" dirty="0"/>
              <a:t>(using lower body negative pressure (LBNP))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Compensatory reserve index (cri)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State of the art</a:t>
            </a:r>
          </a:p>
        </p:txBody>
      </p:sp>
      <p:pic>
        <p:nvPicPr>
          <p:cNvPr id="6" name="Picture 5" descr="A picture containing indoor, person, wall, cabinet&#10;&#10;Description generated with very high confidence">
            <a:extLst>
              <a:ext uri="{FF2B5EF4-FFF2-40B4-BE49-F238E27FC236}">
                <a16:creationId xmlns:a16="http://schemas.microsoft.com/office/drawing/2014/main" id="{C9247C32-E730-49CB-8257-8F1645FE69A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0180" y="1512125"/>
            <a:ext cx="3595246" cy="270205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CDFDA26-2DF3-45CA-8BDF-521FEFF20A51}"/>
              </a:ext>
            </a:extLst>
          </p:cNvPr>
          <p:cNvSpPr/>
          <p:nvPr/>
        </p:nvSpPr>
        <p:spPr>
          <a:xfrm>
            <a:off x="8382000" y="4254118"/>
            <a:ext cx="4427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[3]</a:t>
            </a:r>
          </a:p>
        </p:txBody>
      </p:sp>
    </p:spTree>
    <p:extLst>
      <p:ext uri="{BB962C8B-B14F-4D97-AF65-F5344CB8AC3E}">
        <p14:creationId xmlns:p14="http://schemas.microsoft.com/office/powerpoint/2010/main" val="2322935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Heterogeneity in baseline characteristics - ARMA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2345" y="984375"/>
            <a:ext cx="6119183" cy="5441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77550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Heterogeneity in baseline characteristics - ALVEOLI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821" y="839401"/>
            <a:ext cx="6799087" cy="5502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69306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Heterogeneity in </a:t>
            </a:r>
            <a:r>
              <a:rPr lang="en-US" dirty="0" err="1"/>
              <a:t>baselin</a:t>
            </a:r>
            <a:r>
              <a:rPr lang="en-US" dirty="0"/>
              <a:t> characteristics - ACURASYS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100" y="1168400"/>
            <a:ext cx="7797800" cy="452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19119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19075" y="264859"/>
            <a:ext cx="8193088" cy="68580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Research direction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sz="1800" dirty="0"/>
              <a:t>Summary</a:t>
            </a:r>
          </a:p>
        </p:txBody>
      </p:sp>
      <p:sp>
        <p:nvSpPr>
          <p:cNvPr id="123" name="TextBox 122"/>
          <p:cNvSpPr txBox="1"/>
          <p:nvPr/>
        </p:nvSpPr>
        <p:spPr>
          <a:xfrm>
            <a:off x="228600" y="1472184"/>
            <a:ext cx="8183563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100" b="1" dirty="0"/>
              <a:t>Our goal</a:t>
            </a:r>
            <a:r>
              <a:rPr lang="en-US" sz="2100" dirty="0"/>
              <a:t>: Develop and demonstrate a systemic procedure to conduct virtual experiment. </a:t>
            </a:r>
          </a:p>
          <a:p>
            <a:pPr marL="457200" indent="-457200">
              <a:buAutoNum type="arabicPeriod"/>
            </a:pPr>
            <a:r>
              <a:rPr lang="en-US" sz="2100" b="1" i="1" dirty="0"/>
              <a:t>Contribution</a:t>
            </a:r>
            <a:r>
              <a:rPr lang="en-US" sz="2100" dirty="0"/>
              <a:t>: Introduce SCM to the medical domain, which SCM is not broadly used even if its advantage in explicitly incorporating clinical knowledge and providing broader chance to analyze data. </a:t>
            </a:r>
          </a:p>
        </p:txBody>
      </p:sp>
    </p:spTree>
    <p:extLst>
      <p:ext uri="{BB962C8B-B14F-4D97-AF65-F5344CB8AC3E}">
        <p14:creationId xmlns:p14="http://schemas.microsoft.com/office/powerpoint/2010/main" val="422541695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19075" y="264859"/>
            <a:ext cx="8193088" cy="68580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Research direction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sz="2000"/>
              <a:t>Research direction</a:t>
            </a:r>
            <a:endParaRPr lang="en-US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228601" y="1672892"/>
            <a:ext cx="818356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/>
              <a:t>1. Personalized ventilation strategy.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28601" y="2267140"/>
            <a:ext cx="818356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/>
              <a:t>2. Treatment </a:t>
            </a:r>
            <a:r>
              <a:rPr lang="mr-IN" sz="2100" dirty="0"/>
              <a:t>–</a:t>
            </a:r>
            <a:r>
              <a:rPr lang="en-US" sz="2100" dirty="0"/>
              <a:t> Treatment interaction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28601" y="2899318"/>
            <a:ext cx="818356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/>
              <a:t>3. Sequential treatment allocation</a:t>
            </a:r>
          </a:p>
        </p:txBody>
      </p:sp>
    </p:spTree>
    <p:extLst>
      <p:ext uri="{BB962C8B-B14F-4D97-AF65-F5344CB8AC3E}">
        <p14:creationId xmlns:p14="http://schemas.microsoft.com/office/powerpoint/2010/main" val="156605789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Causal assumption from other literatures 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References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4835" y="1783832"/>
            <a:ext cx="793825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Papazian et al., (2010) “Neuromuscular Blockers in Early Acute Respiratory Distress Syndrome,” </a:t>
            </a:r>
            <a:r>
              <a:rPr lang="en-US" i="1" dirty="0"/>
              <a:t>New England Journal of Medicine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Brower, Roy G., et al. "Higher versus lower positive end-expiratory pressures in patients with the acute respiratory distress syndrome." </a:t>
            </a:r>
            <a:r>
              <a:rPr lang="en-US" i="1" dirty="0"/>
              <a:t>The New England journal of medicine</a:t>
            </a:r>
            <a:r>
              <a:rPr lang="en-US" dirty="0"/>
              <a:t> 351.4 (2004): 327.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Amato, M. B. P., et al. "Ventilation with lower tidal volumes as compared with traditional tidal volumes for acute lung injury." </a:t>
            </a:r>
            <a:r>
              <a:rPr lang="en-US" i="1" dirty="0"/>
              <a:t>N. Engl. J. Med</a:t>
            </a:r>
            <a:r>
              <a:rPr lang="en-US" dirty="0"/>
              <a:t> 343.2000 (2000): 812-814.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err="1"/>
              <a:t>Shpitser</a:t>
            </a:r>
            <a:r>
              <a:rPr lang="en-US" dirty="0"/>
              <a:t>, I., &amp; Pearl, J. (2006). Identification of joint interventional distributions in recursive semi-Markovian causal models. In </a:t>
            </a:r>
            <a:r>
              <a:rPr lang="en-US" i="1" dirty="0"/>
              <a:t>Proceedings of the National Conference on Artificial Intelligence</a:t>
            </a:r>
            <a:r>
              <a:rPr lang="en-US" dirty="0"/>
              <a:t> (Vol. 21, No. 2, p. 1219). Menlo Park, CA; Cambridge, MA; London; AAAI Press; MIT Press; 1999.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47872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CRI Algorithm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State of the art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77913" y="1322422"/>
            <a:ext cx="7277100" cy="487597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7122009" y="5829063"/>
            <a:ext cx="4427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[3]</a:t>
            </a:r>
          </a:p>
        </p:txBody>
      </p:sp>
    </p:spTree>
    <p:extLst>
      <p:ext uri="{BB962C8B-B14F-4D97-AF65-F5344CB8AC3E}">
        <p14:creationId xmlns:p14="http://schemas.microsoft.com/office/powerpoint/2010/main" val="30166022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100000">
              <a:schemeClr val="bg1"/>
            </a:gs>
            <a:gs pos="0">
              <a:srgbClr val="D3D3D3"/>
            </a:gs>
            <a:gs pos="100000">
              <a:srgbClr val="FAFAFA"/>
            </a:gs>
            <a:gs pos="46000">
              <a:srgbClr val="D3D3D3"/>
            </a:gs>
            <a:gs pos="19000">
              <a:schemeClr val="bg1">
                <a:lumMod val="50000"/>
              </a:schemeClr>
            </a:gs>
          </a:gsLst>
          <a:lin ang="2700000" scaled="1"/>
          <a:tileRect/>
        </a:gra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esentation2" id="{93560F94-F47D-4B13-91F1-22FC47C7C1A5}" vid="{A6E000E8-ED6C-4538-A747-6BB9ED362DE9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1254</TotalTime>
  <Words>6216</Words>
  <Application>Microsoft Office PowerPoint</Application>
  <PresentationFormat>On-screen Show (4:3)</PresentationFormat>
  <Paragraphs>1135</Paragraphs>
  <Slides>85</Slides>
  <Notes>44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85</vt:i4>
      </vt:variant>
    </vt:vector>
  </HeadingPairs>
  <TitlesOfParts>
    <vt:vector size="94" baseType="lpstr">
      <vt:lpstr>Arial</vt:lpstr>
      <vt:lpstr>Calibri</vt:lpstr>
      <vt:lpstr>Calibri Light</vt:lpstr>
      <vt:lpstr>Cambria Math</vt:lpstr>
      <vt:lpstr>Impact</vt:lpstr>
      <vt:lpstr>Myriad Pro</vt:lpstr>
      <vt:lpstr>Times New Roman</vt:lpstr>
      <vt:lpstr>Office Theme</vt:lpstr>
      <vt:lpstr>1_Office Theme</vt:lpstr>
      <vt:lpstr>Big Data in Healthcare: Promises, Challenges and Opportunities MOHAMMAD ADIBUZZAMAN</vt:lpstr>
      <vt:lpstr>Outline</vt:lpstr>
      <vt:lpstr>Mixing rate as a measure of hemorrhagic vulnerability in intensive care unit (ICU) patients experiencing acute hypotensive episodes (AHE)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Closing the Data Loop: An Integrated Open Access Analysis Platform for the MIMIC Database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Computing framework: Current system</vt:lpstr>
      <vt:lpstr>PowerPoint Presentation</vt:lpstr>
      <vt:lpstr>PowerPoint Presentation</vt:lpstr>
      <vt:lpstr>Structural causal model for leveraging observational data (EHR, Device data) complementary to randomized controlled trial(RCT)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Purdue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Closing the data loop: A Software Tool for Quick and Easy Access of the Physionet Database</dc:title>
  <dc:creator>Adibuzzaman, Mohammad</dc:creator>
  <cp:lastModifiedBy>Adibuzzaman, Mohammad</cp:lastModifiedBy>
  <cp:revision>59</cp:revision>
  <dcterms:created xsi:type="dcterms:W3CDTF">2016-03-28T14:28:46Z</dcterms:created>
  <dcterms:modified xsi:type="dcterms:W3CDTF">2020-06-23T15:32:49Z</dcterms:modified>
</cp:coreProperties>
</file>